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2" r:id="rId5"/>
    <p:sldId id="260" r:id="rId6"/>
    <p:sldId id="258"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p:scale>
          <a:sx n="60" d="100"/>
          <a:sy n="60" d="100"/>
        </p:scale>
        <p:origin x="326" y="41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1279A-32F3-4E6A-894E-49F2BDB8C7E1}" type="datetimeFigureOut">
              <a:rPr lang="en-US" smtClean="0"/>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260580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1279A-32F3-4E6A-894E-49F2BDB8C7E1}" type="datetimeFigureOut">
              <a:rPr lang="en-US" smtClean="0"/>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3492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1279A-32F3-4E6A-894E-49F2BDB8C7E1}" type="datetimeFigureOut">
              <a:rPr lang="en-US" smtClean="0"/>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42870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1279A-32F3-4E6A-894E-49F2BDB8C7E1}" type="datetimeFigureOut">
              <a:rPr lang="en-US" smtClean="0"/>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375730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1279A-32F3-4E6A-894E-49F2BDB8C7E1}" type="datetimeFigureOut">
              <a:rPr lang="en-US" smtClean="0"/>
              <a:t>7/31/2015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20173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1279A-32F3-4E6A-894E-49F2BDB8C7E1}" type="datetimeFigureOut">
              <a:rPr lang="en-US" smtClean="0"/>
              <a:t>7/31/2015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374190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1279A-32F3-4E6A-894E-49F2BDB8C7E1}" type="datetimeFigureOut">
              <a:rPr lang="en-US" smtClean="0"/>
              <a:t>7/31/2015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3225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1279A-32F3-4E6A-894E-49F2BDB8C7E1}" type="datetimeFigureOut">
              <a:rPr lang="en-US" smtClean="0"/>
              <a:t>7/31/2015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223270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1279A-32F3-4E6A-894E-49F2BDB8C7E1}" type="datetimeFigureOut">
              <a:rPr lang="en-US" smtClean="0"/>
              <a:t>7/31/2015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67252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1279A-32F3-4E6A-894E-49F2BDB8C7E1}" type="datetimeFigureOut">
              <a:rPr lang="en-US" smtClean="0"/>
              <a:t>7/31/2015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233419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1279A-32F3-4E6A-894E-49F2BDB8C7E1}" type="datetimeFigureOut">
              <a:rPr lang="en-US" smtClean="0"/>
              <a:t>7/31/2015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7D83A-D83C-4501-A1D9-97DF34BEA39B}" type="slidenum">
              <a:rPr lang="en-US" smtClean="0"/>
              <a:t>‹#›</a:t>
            </a:fld>
            <a:endParaRPr lang="en-US"/>
          </a:p>
        </p:txBody>
      </p:sp>
    </p:spTree>
    <p:extLst>
      <p:ext uri="{BB962C8B-B14F-4D97-AF65-F5344CB8AC3E}">
        <p14:creationId xmlns:p14="http://schemas.microsoft.com/office/powerpoint/2010/main" val="348502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1279A-32F3-4E6A-894E-49F2BDB8C7E1}" type="datetimeFigureOut">
              <a:rPr lang="en-US" smtClean="0"/>
              <a:t>7/31/2015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7D83A-D83C-4501-A1D9-97DF34BEA39B}" type="slidenum">
              <a:rPr lang="en-US" smtClean="0"/>
              <a:t>‹#›</a:t>
            </a:fld>
            <a:endParaRPr lang="en-US"/>
          </a:p>
        </p:txBody>
      </p:sp>
    </p:spTree>
    <p:extLst>
      <p:ext uri="{BB962C8B-B14F-4D97-AF65-F5344CB8AC3E}">
        <p14:creationId xmlns:p14="http://schemas.microsoft.com/office/powerpoint/2010/main" val="1850142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sira.de/en/products/diffusil-diffusers.html"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SQM &amp; CAS Status Report</a:t>
            </a:r>
            <a:endParaRPr lang="en-US" dirty="0"/>
          </a:p>
        </p:txBody>
      </p:sp>
      <p:sp>
        <p:nvSpPr>
          <p:cNvPr id="3" name="Subtitle 2"/>
          <p:cNvSpPr>
            <a:spLocks noGrp="1"/>
          </p:cNvSpPr>
          <p:nvPr>
            <p:ph type="subTitle" idx="1"/>
          </p:nvPr>
        </p:nvSpPr>
        <p:spPr/>
        <p:txBody>
          <a:bodyPr/>
          <a:lstStyle/>
          <a:p>
            <a:r>
              <a:rPr lang="en-US" dirty="0" smtClean="0"/>
              <a:t>C. Johnson &amp; Tom Larason, NIST</a:t>
            </a:r>
          </a:p>
          <a:p>
            <a:r>
              <a:rPr lang="en-US" dirty="0" smtClean="0"/>
              <a:t>MOBY NET</a:t>
            </a:r>
          </a:p>
          <a:p>
            <a:r>
              <a:rPr lang="en-US" dirty="0" smtClean="0"/>
              <a:t>June – Present, 2015</a:t>
            </a:r>
            <a:endParaRPr lang="en-US" dirty="0"/>
          </a:p>
        </p:txBody>
      </p:sp>
    </p:spTree>
    <p:extLst>
      <p:ext uri="{BB962C8B-B14F-4D97-AF65-F5344CB8AC3E}">
        <p14:creationId xmlns:p14="http://schemas.microsoft.com/office/powerpoint/2010/main" val="376750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480060"/>
            <a:ext cx="10584180" cy="1754326"/>
          </a:xfrm>
          <a:prstGeom prst="rect">
            <a:avLst/>
          </a:prstGeom>
          <a:noFill/>
        </p:spPr>
        <p:txBody>
          <a:bodyPr wrap="square" rtlCol="0">
            <a:spAutoFit/>
          </a:bodyPr>
          <a:lstStyle/>
          <a:p>
            <a:r>
              <a:rPr lang="en-US" dirty="0" smtClean="0"/>
              <a:t>As part of the diffuser search exercise, I learned from my colleague Yuqin Zong of a new processing of fused silica that is very exciting. In this process, </a:t>
            </a:r>
            <a:r>
              <a:rPr lang="en-US" dirty="0" smtClean="0">
                <a:sym typeface="Symbol" panose="05050102010706020507" pitchFamily="18" charset="2"/>
              </a:rPr>
              <a:t>3m gas bubbles are distributed homogeneously in the volume. </a:t>
            </a:r>
            <a:r>
              <a:rPr lang="en-US" dirty="0" smtClean="0"/>
              <a:t>These act as scattering centers.  The material appears opaque and should be very </a:t>
            </a:r>
            <a:r>
              <a:rPr lang="en-US" dirty="0" err="1" smtClean="0"/>
              <a:t>Lambertian</a:t>
            </a:r>
            <a:r>
              <a:rPr lang="en-US" dirty="0" smtClean="0"/>
              <a:t>. Plus, they are rugged since surface defects or contamination do not affect the scattering. They would work in reflection or transmission. The surface finish can be specified as “honed” or “polished”. The manufacturer is </a:t>
            </a:r>
            <a:r>
              <a:rPr lang="en-US" dirty="0" err="1"/>
              <a:t>o</a:t>
            </a:r>
            <a:r>
              <a:rPr lang="en-US" dirty="0" err="1" smtClean="0"/>
              <a:t>psira</a:t>
            </a:r>
            <a:r>
              <a:rPr lang="en-US" dirty="0" smtClean="0"/>
              <a:t> GmbH, Weingarten, Germany. The US distributor is Lambda Research Corporation, Littleton MA.</a:t>
            </a:r>
            <a:endParaRPr lang="en-US" dirty="0"/>
          </a:p>
        </p:txBody>
      </p:sp>
      <p:pic>
        <p:nvPicPr>
          <p:cNvPr id="1026" name="Picture 2" descr="diffusil, diffusers, quartz, silica glass, transmission, reflection, lambertian light output, ops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 y="2420213"/>
            <a:ext cx="3619500" cy="2419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78324" y="2591663"/>
            <a:ext cx="7733665" cy="1477328"/>
          </a:xfrm>
          <a:prstGeom prst="rect">
            <a:avLst/>
          </a:prstGeom>
          <a:noFill/>
        </p:spPr>
        <p:txBody>
          <a:bodyPr wrap="square" rtlCol="0">
            <a:spAutoFit/>
          </a:bodyPr>
          <a:lstStyle/>
          <a:p>
            <a:r>
              <a:rPr lang="en-US" dirty="0" err="1" smtClean="0"/>
              <a:t>Diffusil</a:t>
            </a:r>
            <a:r>
              <a:rPr lang="en-US" dirty="0" smtClean="0"/>
              <a:t> diffusers from </a:t>
            </a:r>
            <a:r>
              <a:rPr lang="en-US" dirty="0" err="1" smtClean="0"/>
              <a:t>opsira</a:t>
            </a:r>
            <a:r>
              <a:rPr lang="en-US" dirty="0" smtClean="0"/>
              <a:t>, </a:t>
            </a:r>
            <a:r>
              <a:rPr lang="en-US" dirty="0" smtClean="0">
                <a:hlinkClick r:id="rId3"/>
              </a:rPr>
              <a:t>http://www.opsira.de/en/products/diffusil-diffusers.html</a:t>
            </a:r>
            <a:endParaRPr lang="en-US" dirty="0" smtClean="0"/>
          </a:p>
          <a:p>
            <a:endParaRPr lang="en-US" dirty="0"/>
          </a:p>
          <a:p>
            <a:r>
              <a:rPr lang="en-US" dirty="0" smtClean="0"/>
              <a:t>This material would seem ideal for space use.</a:t>
            </a:r>
          </a:p>
          <a:p>
            <a:endParaRPr lang="en-US" dirty="0"/>
          </a:p>
        </p:txBody>
      </p:sp>
      <p:sp>
        <p:nvSpPr>
          <p:cNvPr id="5" name="TextBox 4"/>
          <p:cNvSpPr txBox="1"/>
          <p:nvPr/>
        </p:nvSpPr>
        <p:spPr>
          <a:xfrm>
            <a:off x="4378324" y="3964603"/>
            <a:ext cx="7733665" cy="923330"/>
          </a:xfrm>
          <a:prstGeom prst="rect">
            <a:avLst/>
          </a:prstGeom>
          <a:noFill/>
        </p:spPr>
        <p:txBody>
          <a:bodyPr wrap="square" rtlCol="0">
            <a:spAutoFit/>
          </a:bodyPr>
          <a:lstStyle/>
          <a:p>
            <a:r>
              <a:rPr lang="en-US" dirty="0" smtClean="0"/>
              <a:t>The largest diameter currently achievable is 200 mm. This is smaller than the SQM diffuser, but this diameter would be sufficient for MOBY. We’d need to design and make an adaptor piece to hold it in the SQM.</a:t>
            </a:r>
            <a:endParaRPr lang="en-US" dirty="0"/>
          </a:p>
        </p:txBody>
      </p:sp>
      <p:sp>
        <p:nvSpPr>
          <p:cNvPr id="6" name="TextBox 5"/>
          <p:cNvSpPr txBox="1"/>
          <p:nvPr/>
        </p:nvSpPr>
        <p:spPr>
          <a:xfrm>
            <a:off x="578485" y="5025391"/>
            <a:ext cx="10577195" cy="1477328"/>
          </a:xfrm>
          <a:prstGeom prst="rect">
            <a:avLst/>
          </a:prstGeom>
          <a:noFill/>
        </p:spPr>
        <p:txBody>
          <a:bodyPr wrap="square" rtlCol="0">
            <a:spAutoFit/>
          </a:bodyPr>
          <a:lstStyle/>
          <a:p>
            <a:r>
              <a:rPr lang="en-US" dirty="0" smtClean="0"/>
              <a:t>At the moment, I’m not going with this option (one piece is $1250 plus taxes, fees, shipping, etc.) The delivery is </a:t>
            </a:r>
            <a:r>
              <a:rPr lang="en-US" dirty="0" smtClean="0">
                <a:solidFill>
                  <a:srgbClr val="FF0000"/>
                </a:solidFill>
              </a:rPr>
              <a:t>8 weeks ARO </a:t>
            </a:r>
            <a:r>
              <a:rPr lang="en-US" dirty="0" smtClean="0"/>
              <a:t>and this is too close to our credit card limit, where we need delivery by mid September for fiscal year end concerns. The adaptor plate could be made during the 8 weeks, so we could be up and running by early Oct. The other reason to defer on the </a:t>
            </a:r>
            <a:r>
              <a:rPr lang="en-US" dirty="0" err="1" smtClean="0"/>
              <a:t>diffusil</a:t>
            </a:r>
            <a:r>
              <a:rPr lang="en-US" dirty="0" smtClean="0"/>
              <a:t> is that the SQM does not really need a good diffuser, as long as the DUT is mounted </a:t>
            </a:r>
            <a:r>
              <a:rPr lang="en-US" dirty="0" err="1" smtClean="0"/>
              <a:t>kinematically</a:t>
            </a:r>
            <a:r>
              <a:rPr lang="en-US" dirty="0" smtClean="0"/>
              <a:t>. </a:t>
            </a:r>
            <a:r>
              <a:rPr lang="en-US" dirty="0"/>
              <a:t> </a:t>
            </a:r>
            <a:r>
              <a:rPr lang="en-US" dirty="0" smtClean="0"/>
              <a:t>We do need good transmittance and stability, however.</a:t>
            </a:r>
            <a:endParaRPr lang="en-US" dirty="0"/>
          </a:p>
        </p:txBody>
      </p:sp>
    </p:spTree>
    <p:extLst>
      <p:ext uri="{BB962C8B-B14F-4D97-AF65-F5344CB8AC3E}">
        <p14:creationId xmlns:p14="http://schemas.microsoft.com/office/powerpoint/2010/main" val="137794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711200"/>
            <a:ext cx="9817100" cy="5078313"/>
          </a:xfrm>
          <a:prstGeom prst="rect">
            <a:avLst/>
          </a:prstGeom>
          <a:noFill/>
        </p:spPr>
        <p:txBody>
          <a:bodyPr wrap="square" rtlCol="0">
            <a:spAutoFit/>
          </a:bodyPr>
          <a:lstStyle/>
          <a:p>
            <a:r>
              <a:rPr lang="en-US" dirty="0" smtClean="0"/>
              <a:t>On July 28, YES (Mark Beaubien) sent a piece of code SERPDRV and I reinstalled SQM Manager, renamed the existing file of this name, and copied the replacement file to the directory. The program now runs, talking to the SQM on COM 0. Mark reported he is still looking for the </a:t>
            </a:r>
            <a:r>
              <a:rPr lang="en-US" dirty="0" err="1" smtClean="0"/>
              <a:t>Labview</a:t>
            </a:r>
            <a:r>
              <a:rPr lang="en-US" dirty="0" smtClean="0"/>
              <a:t> source code. We need that to find the command set and develop our own logging software, one that incorporates header information and has panels that correspond to the manual operations.</a:t>
            </a:r>
          </a:p>
          <a:p>
            <a:endParaRPr lang="en-US" dirty="0"/>
          </a:p>
          <a:p>
            <a:r>
              <a:rPr lang="en-US" dirty="0" smtClean="0"/>
              <a:t>The basic steps I took were</a:t>
            </a:r>
          </a:p>
          <a:p>
            <a:pPr marL="285750" indent="-285750">
              <a:buFont typeface="Arial" panose="020B0604020202020204" pitchFamily="34" charset="0"/>
              <a:buChar char="•"/>
            </a:pPr>
            <a:r>
              <a:rPr lang="en-US" dirty="0" smtClean="0"/>
              <a:t>SQM AC power on</a:t>
            </a:r>
          </a:p>
          <a:p>
            <a:pPr marL="285750" indent="-285750">
              <a:buFont typeface="Arial" panose="020B0604020202020204" pitchFamily="34" charset="0"/>
              <a:buChar char="•"/>
            </a:pPr>
            <a:r>
              <a:rPr lang="en-US" dirty="0" smtClean="0"/>
              <a:t>Launch program</a:t>
            </a:r>
          </a:p>
          <a:p>
            <a:pPr marL="285750" indent="-285750">
              <a:buFont typeface="Arial" panose="020B0604020202020204" pitchFamily="34" charset="0"/>
              <a:buChar char="•"/>
            </a:pPr>
            <a:r>
              <a:rPr lang="en-US" dirty="0" smtClean="0"/>
              <a:t>SQM to Standby</a:t>
            </a:r>
          </a:p>
          <a:p>
            <a:pPr marL="285750" indent="-285750">
              <a:buFont typeface="Arial" panose="020B0604020202020204" pitchFamily="34" charset="0"/>
              <a:buChar char="•"/>
            </a:pPr>
            <a:r>
              <a:rPr lang="en-US" dirty="0" smtClean="0"/>
              <a:t>Start data logging (Move the Logging Button UP; not sure when I started this, actually)</a:t>
            </a:r>
          </a:p>
          <a:p>
            <a:pPr marL="285750" indent="-285750">
              <a:buFont typeface="Arial" panose="020B0604020202020204" pitchFamily="34" charset="0"/>
              <a:buChar char="•"/>
            </a:pPr>
            <a:r>
              <a:rPr lang="en-US" dirty="0" smtClean="0"/>
              <a:t>SQM to HI</a:t>
            </a:r>
          </a:p>
          <a:p>
            <a:pPr marL="285750" indent="-285750">
              <a:buFont typeface="Arial" panose="020B0604020202020204" pitchFamily="34" charset="0"/>
              <a:buChar char="•"/>
            </a:pPr>
            <a:r>
              <a:rPr lang="en-US" dirty="0" smtClean="0"/>
              <a:t>SQM to MED</a:t>
            </a:r>
          </a:p>
          <a:p>
            <a:pPr marL="285750" indent="-285750">
              <a:buFont typeface="Arial" panose="020B0604020202020204" pitchFamily="34" charset="0"/>
              <a:buChar char="•"/>
            </a:pPr>
            <a:r>
              <a:rPr lang="en-US" dirty="0" smtClean="0"/>
              <a:t>SQM to LO</a:t>
            </a:r>
          </a:p>
          <a:p>
            <a:pPr marL="285750" indent="-285750">
              <a:buFont typeface="Arial" panose="020B0604020202020204" pitchFamily="34" charset="0"/>
              <a:buChar char="•"/>
            </a:pPr>
            <a:r>
              <a:rPr lang="en-US" dirty="0" smtClean="0"/>
              <a:t>SQM to Standby</a:t>
            </a:r>
          </a:p>
          <a:p>
            <a:pPr marL="285750" indent="-285750">
              <a:buFont typeface="Arial" panose="020B0604020202020204" pitchFamily="34" charset="0"/>
              <a:buChar char="•"/>
            </a:pPr>
            <a:r>
              <a:rPr lang="en-US" dirty="0" smtClean="0"/>
              <a:t>SQM off</a:t>
            </a:r>
          </a:p>
          <a:p>
            <a:pPr marL="285750" indent="-285750">
              <a:buFont typeface="Arial" panose="020B0604020202020204" pitchFamily="34" charset="0"/>
              <a:buChar char="•"/>
            </a:pPr>
            <a:r>
              <a:rPr lang="en-US" dirty="0" smtClean="0"/>
              <a:t>AC off</a:t>
            </a:r>
          </a:p>
          <a:p>
            <a:pPr marL="285750" indent="-285750">
              <a:buFont typeface="Arial" panose="020B0604020202020204" pitchFamily="34" charset="0"/>
              <a:buChar char="•"/>
            </a:pPr>
            <a:r>
              <a:rPr lang="en-US" dirty="0" smtClean="0"/>
              <a:t>Exit program (turn the “ON” switch to “OFF”; also not sure exactly in the sequence I did this)</a:t>
            </a:r>
          </a:p>
        </p:txBody>
      </p:sp>
    </p:spTree>
    <p:extLst>
      <p:ext uri="{BB962C8B-B14F-4D97-AF65-F5344CB8AC3E}">
        <p14:creationId xmlns:p14="http://schemas.microsoft.com/office/powerpoint/2010/main" val="292229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700" y="508000"/>
            <a:ext cx="8408392" cy="369332"/>
          </a:xfrm>
          <a:prstGeom prst="rect">
            <a:avLst/>
          </a:prstGeom>
          <a:noFill/>
        </p:spPr>
        <p:txBody>
          <a:bodyPr wrap="none" rtlCol="0">
            <a:spAutoFit/>
          </a:bodyPr>
          <a:lstStyle/>
          <a:p>
            <a:r>
              <a:rPr lang="en-US" dirty="0" smtClean="0"/>
              <a:t>Here is what the first few lines in the file looks like this – the data are logged every 5 sec.</a:t>
            </a:r>
            <a:endParaRPr lang="en-US" dirty="0"/>
          </a:p>
        </p:txBody>
      </p:sp>
      <p:sp>
        <p:nvSpPr>
          <p:cNvPr id="3" name="Rectangle 2"/>
          <p:cNvSpPr/>
          <p:nvPr/>
        </p:nvSpPr>
        <p:spPr>
          <a:xfrm>
            <a:off x="774700" y="983863"/>
            <a:ext cx="10744200" cy="3416320"/>
          </a:xfrm>
          <a:prstGeom prst="rect">
            <a:avLst/>
          </a:prstGeom>
        </p:spPr>
        <p:txBody>
          <a:bodyPr wrap="square">
            <a:spAutoFit/>
          </a:bodyPr>
          <a:lstStyle/>
          <a:p>
            <a:r>
              <a:rPr lang="en-US" sz="1200" dirty="0" smtClean="0"/>
              <a:t>7/28/2015,02:35:10 PM,0.000000 ,0.006010 ,10 ,0.000000 ,0.004635 ,10 ,0.107555 ,0.143508 ,0.216238 ,44.950896 ,26.455657 ,35.041016 ,30.182251 ,</a:t>
            </a:r>
          </a:p>
          <a:p>
            <a:r>
              <a:rPr lang="en-US" sz="1200" dirty="0" smtClean="0"/>
              <a:t>7/28/2015,02:35:37 PM,0.000000 ,0.006025 ,10 ,0.000000 ,0.004628 ,10 ,0.107506 ,0.143422 ,0.216437 ,45.154327 ,26.582458 ,35.034576 ,30.361572 ,</a:t>
            </a:r>
          </a:p>
          <a:p>
            <a:r>
              <a:rPr lang="en-US" sz="1200" dirty="0" smtClean="0"/>
              <a:t>7/28/2015,02:35:40 PM,0.000000 ,0.006014 ,10 ,0.000000 ,0.004683 ,10 ,0.106694 ,0.143418 ,0.215852 ,45.124145 ,26.595153 ,34.865966 ,30.381103 ,</a:t>
            </a:r>
          </a:p>
          <a:p>
            <a:r>
              <a:rPr lang="en-US" sz="1200" dirty="0" smtClean="0"/>
              <a:t>7/28/2015,02:35:45 PM,0.000000 ,0.006021 ,10 ,0.000000 ,0.004644 ,10 ,0.107703 ,0.143336 ,0.215145 ,45.031006 ,26.619018 ,35.117676 ,30.392669 ,</a:t>
            </a:r>
          </a:p>
          <a:p>
            <a:r>
              <a:rPr lang="en-US" sz="1200" dirty="0" smtClean="0"/>
              <a:t>7/28/2015,02:35:50 PM,0.034167 ,0.006007 ,11 ,0.047783 ,0.004679 ,10 ,0.107291 ,0.143513 ,0.216276 ,44.928191 ,26.644653 ,34.916838 ,30.462463 ,</a:t>
            </a:r>
          </a:p>
          <a:p>
            <a:r>
              <a:rPr lang="en-US" sz="1200" dirty="0" smtClean="0"/>
              <a:t>7/28/2015,02:35:55 PM,0.117499 ,0.102914 ,47 ,0.131099 ,0.062310 ,47 ,0.108341 ,0.143610 ,0.217551 ,44.908995 ,26.664611 ,35.093445 ,30.458221 ,</a:t>
            </a:r>
          </a:p>
          <a:p>
            <a:r>
              <a:rPr lang="en-US" sz="1200" dirty="0" smtClean="0"/>
              <a:t>7/28/2015,02:36:00 PM,0.200814 ,0.187752 ,74 ,0.214414 ,0.195096 ,69 ,0.107541 ,0.143572 ,0.215810 ,45.006897 ,26.689818 ,34.973052 ,30.529113 ,</a:t>
            </a:r>
          </a:p>
          <a:p>
            <a:r>
              <a:rPr lang="en-US" sz="1200" dirty="0" smtClean="0"/>
              <a:t>7/28/2015,02:36:05 PM,0.284129 ,0.267607 ,104 ,0.297728 ,0.275764 ,81 ,0.108162 ,0.143494 ,0.217235 ,45.156280 ,26.715331 ,34.955718 ,30.537658 ,</a:t>
            </a:r>
          </a:p>
          <a:p>
            <a:r>
              <a:rPr lang="en-US" sz="1200" dirty="0" smtClean="0"/>
              <a:t>7/28/2015,02:36:10 PM,0.367442 ,0.348297 ,139 ,0.381042 ,0.364096 ,94 ,0.107778 ,0.143839 ,0.217581 ,45.206970 ,26.735503 ,35.015869 ,30.571929 ,</a:t>
            </a:r>
          </a:p>
          <a:p>
            <a:r>
              <a:rPr lang="en-US" sz="1200" dirty="0" smtClean="0"/>
              <a:t>7/28/2015,02:36:15 PM,0.450756 ,0.423811 ,184 ,0.464355 ,0.444704 ,106 ,0.106885 ,0.143162 ,0.216370 ,45.191131 ,26.760070 ,34.901610 ,30.597320 ,</a:t>
            </a:r>
          </a:p>
          <a:p>
            <a:r>
              <a:rPr lang="en-US" sz="1200" dirty="0" smtClean="0"/>
              <a:t>7/28/2015,02:36:20 PM,0.534066 ,0.491767 ,252 ,0.547664 ,0.528646 ,119 ,0.106404 ,0.143218 ,0.213578 ,45.123932 ,26.785216 ,35.101593 ,30.616973 ,</a:t>
            </a:r>
          </a:p>
          <a:p>
            <a:r>
              <a:rPr lang="en-US" sz="1200" dirty="0" smtClean="0"/>
              <a:t>7/28/2015,02:36:25 PM,0.617371 ,0.553846 ,362 ,0.630969 ,0.611959 ,132 ,0.107185 ,0.143569 ,0.216616 ,45.050690 ,26.805144 ,34.874419 ,30.684447 ,</a:t>
            </a:r>
          </a:p>
          <a:p>
            <a:r>
              <a:rPr lang="en-US" sz="1200" dirty="0" smtClean="0"/>
              <a:t>7/28/2015,02:36:30 PM,0.700960 ,0.627602 ,505 ,0.714558 ,0.689277 ,146 ,0.108147 ,0.143762 ,0.215253 ,44.949645 ,26.832030 ,35.132904 ,30.671691 ,</a:t>
            </a:r>
          </a:p>
          <a:p>
            <a:r>
              <a:rPr lang="en-US" sz="1200" dirty="0" smtClean="0"/>
              <a:t>7/28/2015,02:36:35 PM,0.784265 ,0.704941 ,661 ,0.797863 ,0.771041 ,160 ,0.112700 ,0.148257 ,0.217487 ,44.915892 ,26.859160 ,34.882262 ,30.741179 ,</a:t>
            </a:r>
          </a:p>
          <a:p>
            <a:r>
              <a:rPr lang="en-US" sz="1200" dirty="0" smtClean="0"/>
              <a:t>7/28/2015,02:36:40 PM,0.867571 ,0.779823 ,831 ,0.881169 ,0.851010 ,177 ,0.134119 ,0.167979 ,0.224460 ,44.988860 ,26.881804 ,35.130127 ,30.728332 ,</a:t>
            </a:r>
          </a:p>
          <a:p>
            <a:r>
              <a:rPr lang="en-US" sz="1200" dirty="0" smtClean="0"/>
              <a:t>7/28/2015,02:36:45 PM,0.949999 ,0.851336 ,1022 ,0.964474 ,0.931615 ,195 ,0.183775 ,0.205784 ,0.254401 ,45.148651 ,26.912291 ,34.892791 ,30.805388 ,</a:t>
            </a:r>
          </a:p>
          <a:p>
            <a:r>
              <a:rPr lang="en-US" sz="1200" dirty="0" smtClean="0"/>
              <a:t>7/28/2015,02:36:50 PM,0.949999 ,0.897911 ,1170 ,1.047787 ,1.012780 ,215 ,0.233782 ,0.268430 ,0.291501 ,45.237518 ,26.946898 ,35.047089 ,30.778777 ,</a:t>
            </a:r>
          </a:p>
          <a:p>
            <a:r>
              <a:rPr lang="en-US" sz="1200" dirty="0" smtClean="0"/>
              <a:t>7/28/2015,02:36:55 PM,0.949999 ,0.920434 ,1251 ,1.131076 ,1.087885 ,239 ,0.273931 ,0.309508 ,0.330798 ,45.237091 ,26.974883 ,34.901427 ,30.867522 ,</a:t>
            </a:r>
            <a:endParaRPr lang="en-US" sz="1200" dirty="0"/>
          </a:p>
        </p:txBody>
      </p:sp>
      <p:sp>
        <p:nvSpPr>
          <p:cNvPr id="4" name="TextBox 3"/>
          <p:cNvSpPr txBox="1"/>
          <p:nvPr/>
        </p:nvSpPr>
        <p:spPr>
          <a:xfrm>
            <a:off x="774700" y="4482346"/>
            <a:ext cx="6164316" cy="1477328"/>
          </a:xfrm>
          <a:prstGeom prst="rect">
            <a:avLst/>
          </a:prstGeom>
          <a:noFill/>
        </p:spPr>
        <p:txBody>
          <a:bodyPr wrap="none" rtlCol="0">
            <a:spAutoFit/>
          </a:bodyPr>
          <a:lstStyle/>
          <a:p>
            <a:r>
              <a:rPr lang="en-US" dirty="0" smtClean="0"/>
              <a:t>The manual says the columns are (after the date &amp; time stamp):</a:t>
            </a:r>
          </a:p>
          <a:p>
            <a:r>
              <a:rPr lang="en-US" dirty="0" smtClean="0"/>
              <a:t>1A set current; 1A actual current, 1A diagnostic;</a:t>
            </a:r>
          </a:p>
          <a:p>
            <a:r>
              <a:rPr lang="en-US" dirty="0" smtClean="0"/>
              <a:t>3A set current; 3A actual current, 3A diagnostic;</a:t>
            </a:r>
          </a:p>
          <a:p>
            <a:r>
              <a:rPr lang="en-US" dirty="0" smtClean="0"/>
              <a:t>Red PD, Broadband PD, Blue PD;</a:t>
            </a:r>
          </a:p>
          <a:p>
            <a:r>
              <a:rPr lang="en-US" dirty="0" smtClean="0"/>
              <a:t>Shunt temperature, Case temperature, PD temperature.</a:t>
            </a:r>
          </a:p>
        </p:txBody>
      </p:sp>
      <p:sp>
        <p:nvSpPr>
          <p:cNvPr id="5" name="TextBox 4"/>
          <p:cNvSpPr txBox="1"/>
          <p:nvPr/>
        </p:nvSpPr>
        <p:spPr>
          <a:xfrm>
            <a:off x="6107658" y="5221010"/>
            <a:ext cx="6084342" cy="1477328"/>
          </a:xfrm>
          <a:prstGeom prst="rect">
            <a:avLst/>
          </a:prstGeom>
          <a:noFill/>
        </p:spPr>
        <p:txBody>
          <a:bodyPr wrap="square" rtlCol="0">
            <a:spAutoFit/>
          </a:bodyPr>
          <a:lstStyle/>
          <a:p>
            <a:r>
              <a:rPr lang="en-US" dirty="0" smtClean="0">
                <a:solidFill>
                  <a:srgbClr val="0070C0"/>
                </a:solidFill>
              </a:rPr>
              <a:t>Questions:</a:t>
            </a:r>
          </a:p>
          <a:p>
            <a:r>
              <a:rPr lang="en-US" dirty="0" smtClean="0">
                <a:solidFill>
                  <a:srgbClr val="0070C0"/>
                </a:solidFill>
              </a:rPr>
              <a:t>The manual states the shunt temperature is fixed at 45</a:t>
            </a:r>
            <a:r>
              <a:rPr lang="en-US" dirty="0" smtClean="0">
                <a:solidFill>
                  <a:srgbClr val="0070C0"/>
                </a:solidFill>
                <a:sym typeface="Symbol" panose="05050102010706020507" pitchFamily="18" charset="2"/>
              </a:rPr>
              <a:t>C and the case at 35C. I don’t understand how Shunt started at </a:t>
            </a:r>
            <a:r>
              <a:rPr lang="en-US" dirty="0" smtClean="0">
                <a:solidFill>
                  <a:srgbClr val="0070C0"/>
                </a:solidFill>
              </a:rPr>
              <a:t>45</a:t>
            </a:r>
            <a:r>
              <a:rPr lang="en-US" dirty="0" smtClean="0">
                <a:solidFill>
                  <a:srgbClr val="0070C0"/>
                </a:solidFill>
                <a:sym typeface="Symbol" panose="05050102010706020507" pitchFamily="18" charset="2"/>
              </a:rPr>
              <a:t>C when </a:t>
            </a:r>
            <a:r>
              <a:rPr lang="en-US" dirty="0" smtClean="0">
                <a:solidFill>
                  <a:srgbClr val="0070C0"/>
                </a:solidFill>
                <a:sym typeface="Symbol" panose="05050102010706020507" pitchFamily="18" charset="2"/>
              </a:rPr>
              <a:t>the SQM had been off. Also, there are four, not three columns that appear to be temperature data.</a:t>
            </a:r>
            <a:endParaRPr lang="en-US" dirty="0" smtClean="0">
              <a:solidFill>
                <a:srgbClr val="0070C0"/>
              </a:solidFill>
            </a:endParaRPr>
          </a:p>
        </p:txBody>
      </p:sp>
    </p:spTree>
    <p:extLst>
      <p:ext uri="{BB962C8B-B14F-4D97-AF65-F5344CB8AC3E}">
        <p14:creationId xmlns:p14="http://schemas.microsoft.com/office/powerpoint/2010/main" val="178662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7472" y="3861103"/>
            <a:ext cx="6847048" cy="2996897"/>
          </a:xfrm>
          <a:prstGeom prst="rect">
            <a:avLst/>
          </a:prstGeom>
        </p:spPr>
      </p:pic>
      <p:sp>
        <p:nvSpPr>
          <p:cNvPr id="2" name="TextBox 1"/>
          <p:cNvSpPr txBox="1"/>
          <p:nvPr/>
        </p:nvSpPr>
        <p:spPr>
          <a:xfrm>
            <a:off x="635000" y="1247125"/>
            <a:ext cx="4483100" cy="1754326"/>
          </a:xfrm>
          <a:prstGeom prst="rect">
            <a:avLst/>
          </a:prstGeom>
          <a:noFill/>
        </p:spPr>
        <p:txBody>
          <a:bodyPr wrap="square" rtlCol="0">
            <a:spAutoFit/>
          </a:bodyPr>
          <a:lstStyle/>
          <a:p>
            <a:r>
              <a:rPr lang="en-US" dirty="0" smtClean="0"/>
              <a:t>Output from the test run of SQM Manager columns 1, 2, 4, &amp; 5. During ramp up, the actual currents lag the set current; during ramp down, the opposite is true. I waited until the case temperature seemed to stabilize before changing states.</a:t>
            </a:r>
            <a:endParaRPr lang="en-US" dirty="0"/>
          </a:p>
        </p:txBody>
      </p:sp>
      <p:pic>
        <p:nvPicPr>
          <p:cNvPr id="3" name="Picture 2"/>
          <p:cNvPicPr>
            <a:picLocks noChangeAspect="1"/>
          </p:cNvPicPr>
          <p:nvPr/>
        </p:nvPicPr>
        <p:blipFill>
          <a:blip r:embed="rId3"/>
          <a:stretch>
            <a:fillRect/>
          </a:stretch>
        </p:blipFill>
        <p:spPr>
          <a:xfrm>
            <a:off x="5285615" y="0"/>
            <a:ext cx="7313739" cy="5486400"/>
          </a:xfrm>
          <a:prstGeom prst="rect">
            <a:avLst/>
          </a:prstGeom>
        </p:spPr>
      </p:pic>
      <p:sp>
        <p:nvSpPr>
          <p:cNvPr id="4" name="TextBox 3"/>
          <p:cNvSpPr txBox="1"/>
          <p:nvPr/>
        </p:nvSpPr>
        <p:spPr>
          <a:xfrm>
            <a:off x="7323137" y="558264"/>
            <a:ext cx="876300" cy="380119"/>
          </a:xfrm>
          <a:prstGeom prst="rect">
            <a:avLst/>
          </a:prstGeom>
          <a:noFill/>
        </p:spPr>
        <p:txBody>
          <a:bodyPr wrap="square" rtlCol="0">
            <a:spAutoFit/>
          </a:bodyPr>
          <a:lstStyle/>
          <a:p>
            <a:r>
              <a:rPr lang="en-US" dirty="0" smtClean="0"/>
              <a:t>MED</a:t>
            </a:r>
            <a:endParaRPr lang="en-US" dirty="0"/>
          </a:p>
        </p:txBody>
      </p:sp>
      <p:sp>
        <p:nvSpPr>
          <p:cNvPr id="5" name="TextBox 4"/>
          <p:cNvSpPr txBox="1"/>
          <p:nvPr/>
        </p:nvSpPr>
        <p:spPr>
          <a:xfrm>
            <a:off x="6769928" y="563657"/>
            <a:ext cx="439669" cy="369332"/>
          </a:xfrm>
          <a:prstGeom prst="rect">
            <a:avLst/>
          </a:prstGeom>
          <a:noFill/>
        </p:spPr>
        <p:txBody>
          <a:bodyPr wrap="square" rtlCol="0">
            <a:spAutoFit/>
          </a:bodyPr>
          <a:lstStyle/>
          <a:p>
            <a:r>
              <a:rPr lang="en-US" dirty="0" smtClean="0"/>
              <a:t>HI</a:t>
            </a:r>
            <a:endParaRPr lang="en-US" dirty="0"/>
          </a:p>
        </p:txBody>
      </p:sp>
      <p:sp>
        <p:nvSpPr>
          <p:cNvPr id="6" name="TextBox 5"/>
          <p:cNvSpPr txBox="1"/>
          <p:nvPr/>
        </p:nvSpPr>
        <p:spPr>
          <a:xfrm>
            <a:off x="8066087" y="563657"/>
            <a:ext cx="552450" cy="369332"/>
          </a:xfrm>
          <a:prstGeom prst="rect">
            <a:avLst/>
          </a:prstGeom>
          <a:noFill/>
        </p:spPr>
        <p:txBody>
          <a:bodyPr wrap="square" rtlCol="0">
            <a:spAutoFit/>
          </a:bodyPr>
          <a:lstStyle/>
          <a:p>
            <a:r>
              <a:rPr lang="en-US" dirty="0" smtClean="0"/>
              <a:t>LO</a:t>
            </a:r>
            <a:endParaRPr lang="en-US" dirty="0"/>
          </a:p>
        </p:txBody>
      </p:sp>
    </p:spTree>
    <p:extLst>
      <p:ext uri="{BB962C8B-B14F-4D97-AF65-F5344CB8AC3E}">
        <p14:creationId xmlns:p14="http://schemas.microsoft.com/office/powerpoint/2010/main" val="306069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648" y="262874"/>
            <a:ext cx="7313739" cy="5486400"/>
          </a:xfrm>
          <a:prstGeom prst="rect">
            <a:avLst/>
          </a:prstGeom>
        </p:spPr>
      </p:pic>
      <p:sp>
        <p:nvSpPr>
          <p:cNvPr id="3" name="TextBox 2"/>
          <p:cNvSpPr txBox="1"/>
          <p:nvPr/>
        </p:nvSpPr>
        <p:spPr>
          <a:xfrm>
            <a:off x="2243137" y="2145764"/>
            <a:ext cx="876300" cy="380119"/>
          </a:xfrm>
          <a:prstGeom prst="rect">
            <a:avLst/>
          </a:prstGeom>
          <a:noFill/>
        </p:spPr>
        <p:txBody>
          <a:bodyPr wrap="square" rtlCol="0">
            <a:spAutoFit/>
          </a:bodyPr>
          <a:lstStyle/>
          <a:p>
            <a:r>
              <a:rPr lang="en-US" dirty="0" smtClean="0"/>
              <a:t>MED</a:t>
            </a:r>
            <a:endParaRPr lang="en-US" dirty="0"/>
          </a:p>
        </p:txBody>
      </p:sp>
      <p:sp>
        <p:nvSpPr>
          <p:cNvPr id="4" name="TextBox 3"/>
          <p:cNvSpPr txBox="1"/>
          <p:nvPr/>
        </p:nvSpPr>
        <p:spPr>
          <a:xfrm>
            <a:off x="1740728" y="2151157"/>
            <a:ext cx="439669" cy="369332"/>
          </a:xfrm>
          <a:prstGeom prst="rect">
            <a:avLst/>
          </a:prstGeom>
          <a:noFill/>
        </p:spPr>
        <p:txBody>
          <a:bodyPr wrap="square" rtlCol="0">
            <a:spAutoFit/>
          </a:bodyPr>
          <a:lstStyle/>
          <a:p>
            <a:r>
              <a:rPr lang="en-US" dirty="0" smtClean="0"/>
              <a:t>HI</a:t>
            </a:r>
            <a:endParaRPr lang="en-US" dirty="0"/>
          </a:p>
        </p:txBody>
      </p:sp>
      <p:sp>
        <p:nvSpPr>
          <p:cNvPr id="5" name="TextBox 4"/>
          <p:cNvSpPr txBox="1"/>
          <p:nvPr/>
        </p:nvSpPr>
        <p:spPr>
          <a:xfrm>
            <a:off x="2998787" y="2151157"/>
            <a:ext cx="552450" cy="369332"/>
          </a:xfrm>
          <a:prstGeom prst="rect">
            <a:avLst/>
          </a:prstGeom>
          <a:noFill/>
        </p:spPr>
        <p:txBody>
          <a:bodyPr wrap="square" rtlCol="0">
            <a:spAutoFit/>
          </a:bodyPr>
          <a:lstStyle/>
          <a:p>
            <a:r>
              <a:rPr lang="en-US" dirty="0" smtClean="0"/>
              <a:t>LO</a:t>
            </a:r>
            <a:endParaRPr lang="en-US" dirty="0"/>
          </a:p>
        </p:txBody>
      </p:sp>
      <p:sp>
        <p:nvSpPr>
          <p:cNvPr id="6" name="TextBox 5"/>
          <p:cNvSpPr txBox="1"/>
          <p:nvPr/>
        </p:nvSpPr>
        <p:spPr>
          <a:xfrm>
            <a:off x="7545386" y="355600"/>
            <a:ext cx="4532313" cy="1477328"/>
          </a:xfrm>
          <a:prstGeom prst="rect">
            <a:avLst/>
          </a:prstGeom>
          <a:noFill/>
        </p:spPr>
        <p:txBody>
          <a:bodyPr wrap="square" rtlCol="0">
            <a:spAutoFit/>
          </a:bodyPr>
          <a:lstStyle/>
          <a:p>
            <a:r>
              <a:rPr lang="en-US" dirty="0" smtClean="0"/>
              <a:t>Columns 7, 8, &amp; 9 from SQM Manager. The MED level is not very different from HI. Perhaps “Blue” and “Red” are reversed in the manual description, I’d expect the blue signal to be the smallest.</a:t>
            </a:r>
            <a:endParaRPr lang="en-US" dirty="0"/>
          </a:p>
        </p:txBody>
      </p:sp>
      <p:pic>
        <p:nvPicPr>
          <p:cNvPr id="7" name="Picture 6"/>
          <p:cNvPicPr>
            <a:picLocks noChangeAspect="1"/>
          </p:cNvPicPr>
          <p:nvPr/>
        </p:nvPicPr>
        <p:blipFill>
          <a:blip r:embed="rId3"/>
          <a:stretch>
            <a:fillRect/>
          </a:stretch>
        </p:blipFill>
        <p:spPr>
          <a:xfrm>
            <a:off x="5276114" y="1685246"/>
            <a:ext cx="4266348" cy="3200400"/>
          </a:xfrm>
          <a:prstGeom prst="rect">
            <a:avLst/>
          </a:prstGeom>
        </p:spPr>
      </p:pic>
      <p:pic>
        <p:nvPicPr>
          <p:cNvPr id="8" name="Picture 7"/>
          <p:cNvPicPr>
            <a:picLocks noChangeAspect="1"/>
          </p:cNvPicPr>
          <p:nvPr/>
        </p:nvPicPr>
        <p:blipFill>
          <a:blip r:embed="rId4"/>
          <a:stretch>
            <a:fillRect/>
          </a:stretch>
        </p:blipFill>
        <p:spPr>
          <a:xfrm>
            <a:off x="8104187" y="3383249"/>
            <a:ext cx="4266348" cy="3200400"/>
          </a:xfrm>
          <a:prstGeom prst="rect">
            <a:avLst/>
          </a:prstGeom>
        </p:spPr>
      </p:pic>
      <p:sp>
        <p:nvSpPr>
          <p:cNvPr id="9" name="TextBox 8"/>
          <p:cNvSpPr txBox="1"/>
          <p:nvPr/>
        </p:nvSpPr>
        <p:spPr>
          <a:xfrm>
            <a:off x="7107237" y="4139664"/>
            <a:ext cx="876300" cy="380119"/>
          </a:xfrm>
          <a:prstGeom prst="rect">
            <a:avLst/>
          </a:prstGeom>
          <a:noFill/>
        </p:spPr>
        <p:txBody>
          <a:bodyPr wrap="square" rtlCol="0">
            <a:spAutoFit/>
          </a:bodyPr>
          <a:lstStyle/>
          <a:p>
            <a:r>
              <a:rPr lang="en-US" dirty="0" smtClean="0"/>
              <a:t>MED</a:t>
            </a:r>
            <a:endParaRPr lang="en-US" dirty="0"/>
          </a:p>
        </p:txBody>
      </p:sp>
      <p:sp>
        <p:nvSpPr>
          <p:cNvPr id="10" name="TextBox 9"/>
          <p:cNvSpPr txBox="1"/>
          <p:nvPr/>
        </p:nvSpPr>
        <p:spPr>
          <a:xfrm>
            <a:off x="6604828" y="4145057"/>
            <a:ext cx="439669" cy="369332"/>
          </a:xfrm>
          <a:prstGeom prst="rect">
            <a:avLst/>
          </a:prstGeom>
          <a:noFill/>
        </p:spPr>
        <p:txBody>
          <a:bodyPr wrap="square" rtlCol="0">
            <a:spAutoFit/>
          </a:bodyPr>
          <a:lstStyle/>
          <a:p>
            <a:r>
              <a:rPr lang="en-US" dirty="0" smtClean="0"/>
              <a:t>HI</a:t>
            </a:r>
            <a:endParaRPr lang="en-US" dirty="0"/>
          </a:p>
        </p:txBody>
      </p:sp>
      <p:sp>
        <p:nvSpPr>
          <p:cNvPr id="11" name="TextBox 10"/>
          <p:cNvSpPr txBox="1"/>
          <p:nvPr/>
        </p:nvSpPr>
        <p:spPr>
          <a:xfrm>
            <a:off x="9587039" y="3960391"/>
            <a:ext cx="552450" cy="369332"/>
          </a:xfrm>
          <a:prstGeom prst="rect">
            <a:avLst/>
          </a:prstGeom>
          <a:noFill/>
        </p:spPr>
        <p:txBody>
          <a:bodyPr wrap="square" rtlCol="0">
            <a:spAutoFit/>
          </a:bodyPr>
          <a:lstStyle/>
          <a:p>
            <a:r>
              <a:rPr lang="en-US" dirty="0" smtClean="0"/>
              <a:t>LO</a:t>
            </a:r>
            <a:endParaRPr lang="en-US" dirty="0"/>
          </a:p>
        </p:txBody>
      </p:sp>
      <p:sp>
        <p:nvSpPr>
          <p:cNvPr id="12" name="Oval 11"/>
          <p:cNvSpPr/>
          <p:nvPr/>
        </p:nvSpPr>
        <p:spPr>
          <a:xfrm>
            <a:off x="1066800" y="3974564"/>
            <a:ext cx="800928" cy="749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5987" y="5707713"/>
            <a:ext cx="3835400" cy="369332"/>
          </a:xfrm>
          <a:prstGeom prst="rect">
            <a:avLst/>
          </a:prstGeom>
          <a:noFill/>
        </p:spPr>
        <p:txBody>
          <a:bodyPr wrap="square" rtlCol="0">
            <a:spAutoFit/>
          </a:bodyPr>
          <a:lstStyle/>
          <a:p>
            <a:r>
              <a:rPr lang="en-US" dirty="0" smtClean="0"/>
              <a:t>Room lights were on</a:t>
            </a:r>
            <a:endParaRPr lang="en-US" dirty="0"/>
          </a:p>
        </p:txBody>
      </p:sp>
      <p:cxnSp>
        <p:nvCxnSpPr>
          <p:cNvPr id="15" name="Straight Arrow Connector 14"/>
          <p:cNvCxnSpPr/>
          <p:nvPr/>
        </p:nvCxnSpPr>
        <p:spPr>
          <a:xfrm>
            <a:off x="1548394" y="4408772"/>
            <a:ext cx="219834" cy="130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60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847074"/>
            <a:ext cx="7313740" cy="5486400"/>
          </a:xfrm>
          <a:prstGeom prst="rect">
            <a:avLst/>
          </a:prstGeom>
        </p:spPr>
      </p:pic>
      <p:sp>
        <p:nvSpPr>
          <p:cNvPr id="3" name="TextBox 2"/>
          <p:cNvSpPr txBox="1"/>
          <p:nvPr/>
        </p:nvSpPr>
        <p:spPr>
          <a:xfrm>
            <a:off x="6402387" y="2921000"/>
            <a:ext cx="3835400" cy="1754326"/>
          </a:xfrm>
          <a:prstGeom prst="rect">
            <a:avLst/>
          </a:prstGeom>
          <a:noFill/>
        </p:spPr>
        <p:txBody>
          <a:bodyPr wrap="square" rtlCol="0">
            <a:spAutoFit/>
          </a:bodyPr>
          <a:lstStyle/>
          <a:p>
            <a:r>
              <a:rPr lang="en-US" dirty="0" smtClean="0"/>
              <a:t>Columns 10 to 12 from SQM Manager. It looks like 10 and 12 are the Set temperature for the shunt and case temperature control circuits, and that the col 13 temperature had not stabilized during the test.</a:t>
            </a:r>
            <a:endParaRPr lang="en-US" dirty="0"/>
          </a:p>
        </p:txBody>
      </p:sp>
    </p:spTree>
    <p:extLst>
      <p:ext uri="{BB962C8B-B14F-4D97-AF65-F5344CB8AC3E}">
        <p14:creationId xmlns:p14="http://schemas.microsoft.com/office/powerpoint/2010/main" val="353543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8600" y="4023628"/>
            <a:ext cx="6883400" cy="2308324"/>
          </a:xfrm>
          <a:prstGeom prst="rect">
            <a:avLst/>
          </a:prstGeom>
          <a:noFill/>
        </p:spPr>
        <p:txBody>
          <a:bodyPr wrap="square" rtlCol="0">
            <a:spAutoFit/>
          </a:bodyPr>
          <a:lstStyle/>
          <a:p>
            <a:r>
              <a:rPr lang="en-US" dirty="0" smtClean="0"/>
              <a:t>Correlations: I filtered the data set based on the sum of the lamp. </a:t>
            </a:r>
          </a:p>
          <a:p>
            <a:r>
              <a:rPr lang="en-US" dirty="0" smtClean="0"/>
              <a:t>HI: Sum &gt; 3.948 A  </a:t>
            </a:r>
          </a:p>
          <a:p>
            <a:r>
              <a:rPr lang="en-US" dirty="0" smtClean="0"/>
              <a:t>MED: 3.005 A &lt; Sum &lt;= 3.007 A</a:t>
            </a:r>
          </a:p>
          <a:p>
            <a:r>
              <a:rPr lang="en-US" dirty="0" smtClean="0"/>
              <a:t>LO: 0.9545 A &lt; Sum &lt;= 0.9551 A</a:t>
            </a:r>
          </a:p>
          <a:p>
            <a:r>
              <a:rPr lang="en-US" dirty="0" smtClean="0"/>
              <a:t>Operationally, such hardwiring may get us into trouble as the SQM currents may drift. The alternative solution is to start a new file. This relies on the Operator being super Human in terms of consistency and log sheets.</a:t>
            </a:r>
            <a:endParaRPr lang="en-US" dirty="0"/>
          </a:p>
        </p:txBody>
      </p:sp>
      <p:pic>
        <p:nvPicPr>
          <p:cNvPr id="3" name="Picture 2"/>
          <p:cNvPicPr>
            <a:picLocks noChangeAspect="1"/>
          </p:cNvPicPr>
          <p:nvPr/>
        </p:nvPicPr>
        <p:blipFill>
          <a:blip r:embed="rId2"/>
          <a:stretch>
            <a:fillRect/>
          </a:stretch>
        </p:blipFill>
        <p:spPr>
          <a:xfrm>
            <a:off x="-139700" y="241300"/>
            <a:ext cx="7313739" cy="5486400"/>
          </a:xfrm>
          <a:prstGeom prst="rect">
            <a:avLst/>
          </a:prstGeom>
        </p:spPr>
      </p:pic>
      <p:pic>
        <p:nvPicPr>
          <p:cNvPr id="4" name="Picture 3"/>
          <p:cNvPicPr>
            <a:picLocks noChangeAspect="1"/>
          </p:cNvPicPr>
          <p:nvPr/>
        </p:nvPicPr>
        <p:blipFill>
          <a:blip r:embed="rId3"/>
          <a:stretch>
            <a:fillRect/>
          </a:stretch>
        </p:blipFill>
        <p:spPr>
          <a:xfrm>
            <a:off x="8009452" y="339076"/>
            <a:ext cx="4051331" cy="3039105"/>
          </a:xfrm>
          <a:prstGeom prst="rect">
            <a:avLst/>
          </a:prstGeom>
        </p:spPr>
      </p:pic>
      <p:sp>
        <p:nvSpPr>
          <p:cNvPr id="5" name="TextBox 4"/>
          <p:cNvSpPr txBox="1"/>
          <p:nvPr/>
        </p:nvSpPr>
        <p:spPr>
          <a:xfrm>
            <a:off x="4900740" y="2247880"/>
            <a:ext cx="3403599" cy="923330"/>
          </a:xfrm>
          <a:prstGeom prst="rect">
            <a:avLst/>
          </a:prstGeom>
          <a:noFill/>
        </p:spPr>
        <p:txBody>
          <a:bodyPr wrap="square" rtlCol="0">
            <a:spAutoFit/>
          </a:bodyPr>
          <a:lstStyle/>
          <a:p>
            <a:pPr algn="r"/>
            <a:r>
              <a:rPr lang="en-US" dirty="0" smtClean="0"/>
              <a:t>Zoomed in on HI – The Red is weird, decreases part of the time while the broadband increases</a:t>
            </a:r>
            <a:endParaRPr lang="en-US" dirty="0"/>
          </a:p>
        </p:txBody>
      </p:sp>
    </p:spTree>
    <p:extLst>
      <p:ext uri="{BB962C8B-B14F-4D97-AF65-F5344CB8AC3E}">
        <p14:creationId xmlns:p14="http://schemas.microsoft.com/office/powerpoint/2010/main" val="152838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25352" y="2971463"/>
            <a:ext cx="4875826" cy="3657600"/>
          </a:xfrm>
          <a:prstGeom prst="rect">
            <a:avLst/>
          </a:prstGeom>
        </p:spPr>
      </p:pic>
      <p:pic>
        <p:nvPicPr>
          <p:cNvPr id="4" name="Picture 3"/>
          <p:cNvPicPr>
            <a:picLocks noChangeAspect="1"/>
          </p:cNvPicPr>
          <p:nvPr/>
        </p:nvPicPr>
        <p:blipFill>
          <a:blip r:embed="rId3"/>
          <a:stretch>
            <a:fillRect/>
          </a:stretch>
        </p:blipFill>
        <p:spPr>
          <a:xfrm>
            <a:off x="4427056" y="1243568"/>
            <a:ext cx="4875826" cy="3657600"/>
          </a:xfrm>
          <a:prstGeom prst="rect">
            <a:avLst/>
          </a:prstGeom>
        </p:spPr>
      </p:pic>
      <p:pic>
        <p:nvPicPr>
          <p:cNvPr id="5" name="Picture 4"/>
          <p:cNvPicPr>
            <a:picLocks noChangeAspect="1"/>
          </p:cNvPicPr>
          <p:nvPr/>
        </p:nvPicPr>
        <p:blipFill>
          <a:blip r:embed="rId4"/>
          <a:stretch>
            <a:fillRect/>
          </a:stretch>
        </p:blipFill>
        <p:spPr>
          <a:xfrm>
            <a:off x="287852" y="0"/>
            <a:ext cx="4875826" cy="3657600"/>
          </a:xfrm>
          <a:prstGeom prst="rect">
            <a:avLst/>
          </a:prstGeom>
        </p:spPr>
      </p:pic>
      <p:sp>
        <p:nvSpPr>
          <p:cNvPr id="6" name="TextBox 5"/>
          <p:cNvSpPr txBox="1"/>
          <p:nvPr/>
        </p:nvSpPr>
        <p:spPr>
          <a:xfrm>
            <a:off x="5981701" y="558800"/>
            <a:ext cx="5283200" cy="646331"/>
          </a:xfrm>
          <a:prstGeom prst="rect">
            <a:avLst/>
          </a:prstGeom>
          <a:noFill/>
        </p:spPr>
        <p:txBody>
          <a:bodyPr wrap="square" rtlCol="0">
            <a:spAutoFit/>
          </a:bodyPr>
          <a:lstStyle/>
          <a:p>
            <a:r>
              <a:rPr lang="en-US" dirty="0" smtClean="0"/>
              <a:t>Photodiode signals as a function of the sum of the actual lamp currents on both lamp rings</a:t>
            </a:r>
            <a:endParaRPr lang="en-US" dirty="0"/>
          </a:p>
        </p:txBody>
      </p:sp>
      <p:sp>
        <p:nvSpPr>
          <p:cNvPr id="7" name="TextBox 6"/>
          <p:cNvSpPr txBox="1"/>
          <p:nvPr/>
        </p:nvSpPr>
        <p:spPr>
          <a:xfrm>
            <a:off x="775960" y="3559938"/>
            <a:ext cx="589422" cy="369332"/>
          </a:xfrm>
          <a:prstGeom prst="rect">
            <a:avLst/>
          </a:prstGeom>
          <a:noFill/>
        </p:spPr>
        <p:txBody>
          <a:bodyPr wrap="square" rtlCol="0">
            <a:spAutoFit/>
          </a:bodyPr>
          <a:lstStyle/>
          <a:p>
            <a:r>
              <a:rPr lang="en-US" dirty="0" smtClean="0"/>
              <a:t>HI</a:t>
            </a:r>
            <a:endParaRPr lang="en-US" dirty="0"/>
          </a:p>
        </p:txBody>
      </p:sp>
      <p:sp>
        <p:nvSpPr>
          <p:cNvPr id="8" name="TextBox 7"/>
          <p:cNvSpPr txBox="1"/>
          <p:nvPr/>
        </p:nvSpPr>
        <p:spPr>
          <a:xfrm>
            <a:off x="4427056" y="4570273"/>
            <a:ext cx="708457" cy="369332"/>
          </a:xfrm>
          <a:prstGeom prst="rect">
            <a:avLst/>
          </a:prstGeom>
          <a:noFill/>
        </p:spPr>
        <p:txBody>
          <a:bodyPr wrap="square" rtlCol="0">
            <a:spAutoFit/>
          </a:bodyPr>
          <a:lstStyle/>
          <a:p>
            <a:r>
              <a:rPr lang="en-US" dirty="0" smtClean="0"/>
              <a:t>MED</a:t>
            </a:r>
            <a:endParaRPr lang="en-US" dirty="0"/>
          </a:p>
        </p:txBody>
      </p:sp>
      <p:sp>
        <p:nvSpPr>
          <p:cNvPr id="9" name="TextBox 8"/>
          <p:cNvSpPr txBox="1"/>
          <p:nvPr/>
        </p:nvSpPr>
        <p:spPr>
          <a:xfrm>
            <a:off x="8269072" y="6444397"/>
            <a:ext cx="708457" cy="369332"/>
          </a:xfrm>
          <a:prstGeom prst="rect">
            <a:avLst/>
          </a:prstGeom>
          <a:noFill/>
        </p:spPr>
        <p:txBody>
          <a:bodyPr wrap="square" rtlCol="0">
            <a:spAutoFit/>
          </a:bodyPr>
          <a:lstStyle/>
          <a:p>
            <a:r>
              <a:rPr lang="en-US" dirty="0" smtClean="0"/>
              <a:t>LO</a:t>
            </a:r>
            <a:endParaRPr lang="en-US" dirty="0"/>
          </a:p>
        </p:txBody>
      </p:sp>
    </p:spTree>
    <p:extLst>
      <p:ext uri="{BB962C8B-B14F-4D97-AF65-F5344CB8AC3E}">
        <p14:creationId xmlns:p14="http://schemas.microsoft.com/office/powerpoint/2010/main" val="270019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52" y="80637"/>
            <a:ext cx="6094783" cy="4572000"/>
          </a:xfrm>
          <a:prstGeom prst="rect">
            <a:avLst/>
          </a:prstGeom>
        </p:spPr>
      </p:pic>
      <p:pic>
        <p:nvPicPr>
          <p:cNvPr id="3" name="Picture 2"/>
          <p:cNvPicPr>
            <a:picLocks noChangeAspect="1"/>
          </p:cNvPicPr>
          <p:nvPr/>
        </p:nvPicPr>
        <p:blipFill>
          <a:blip r:embed="rId3"/>
          <a:stretch>
            <a:fillRect/>
          </a:stretch>
        </p:blipFill>
        <p:spPr>
          <a:xfrm>
            <a:off x="5748852" y="80637"/>
            <a:ext cx="6094783" cy="4572000"/>
          </a:xfrm>
          <a:prstGeom prst="rect">
            <a:avLst/>
          </a:prstGeom>
        </p:spPr>
      </p:pic>
      <p:sp>
        <p:nvSpPr>
          <p:cNvPr id="4" name="TextBox 3"/>
          <p:cNvSpPr txBox="1"/>
          <p:nvPr/>
        </p:nvSpPr>
        <p:spPr>
          <a:xfrm>
            <a:off x="6465793" y="5588000"/>
            <a:ext cx="4660900" cy="923330"/>
          </a:xfrm>
          <a:prstGeom prst="rect">
            <a:avLst/>
          </a:prstGeom>
          <a:noFill/>
        </p:spPr>
        <p:txBody>
          <a:bodyPr wrap="square" rtlCol="0">
            <a:spAutoFit/>
          </a:bodyPr>
          <a:lstStyle/>
          <a:p>
            <a:r>
              <a:rPr lang="en-US" dirty="0" smtClean="0"/>
              <a:t>The temperatures varied over a wider range during the HI set vs MED or LO on July 28, 2015. This is apparent in the PD signals.</a:t>
            </a:r>
            <a:endParaRPr lang="en-US" dirty="0"/>
          </a:p>
        </p:txBody>
      </p:sp>
      <p:pic>
        <p:nvPicPr>
          <p:cNvPr id="5" name="Picture 4"/>
          <p:cNvPicPr>
            <a:picLocks noChangeAspect="1"/>
          </p:cNvPicPr>
          <p:nvPr/>
        </p:nvPicPr>
        <p:blipFill>
          <a:blip r:embed="rId4"/>
          <a:stretch>
            <a:fillRect/>
          </a:stretch>
        </p:blipFill>
        <p:spPr>
          <a:xfrm>
            <a:off x="3704152" y="4114800"/>
            <a:ext cx="3656870" cy="2743200"/>
          </a:xfrm>
          <a:prstGeom prst="rect">
            <a:avLst/>
          </a:prstGeom>
        </p:spPr>
      </p:pic>
    </p:spTree>
    <p:extLst>
      <p:ext uri="{BB962C8B-B14F-4D97-AF65-F5344CB8AC3E}">
        <p14:creationId xmlns:p14="http://schemas.microsoft.com/office/powerpoint/2010/main" val="299540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41400"/>
            <a:ext cx="9182100" cy="4247317"/>
          </a:xfrm>
          <a:prstGeom prst="rect">
            <a:avLst/>
          </a:prstGeom>
          <a:noFill/>
        </p:spPr>
        <p:txBody>
          <a:bodyPr wrap="square" rtlCol="0">
            <a:spAutoFit/>
          </a:bodyPr>
          <a:lstStyle/>
          <a:p>
            <a:r>
              <a:rPr lang="en-US" dirty="0" smtClean="0"/>
              <a:t>Summary, July 28 – Aug 4</a:t>
            </a:r>
          </a:p>
          <a:p>
            <a:r>
              <a:rPr lang="en-US" dirty="0" smtClean="0"/>
              <a:t>The SQM works. The % </a:t>
            </a:r>
            <a:r>
              <a:rPr lang="en-US" dirty="0" err="1" smtClean="0"/>
              <a:t>stds</a:t>
            </a:r>
            <a:r>
              <a:rPr lang="en-US" dirty="0" smtClean="0"/>
              <a:t> were 0.2% (HI, Red) to 0.1% (HI, all three) to 0.6% (LO, blue) for the photodiodes. Temperature stabilization is necessary. Hopefully the unit is made to stabilize without having to run the lamps to heat it up (The NIST/NASA SQM had a preheater).</a:t>
            </a:r>
          </a:p>
          <a:p>
            <a:endParaRPr lang="en-US" dirty="0"/>
          </a:p>
          <a:p>
            <a:r>
              <a:rPr lang="en-US" dirty="0" smtClean="0"/>
              <a:t>SQM Tasks:</a:t>
            </a:r>
          </a:p>
          <a:p>
            <a:r>
              <a:rPr lang="en-US" dirty="0" smtClean="0"/>
              <a:t>Decide on Diffuser &amp; make adaptor (for </a:t>
            </a:r>
            <a:r>
              <a:rPr lang="en-US" dirty="0" err="1" smtClean="0"/>
              <a:t>diffusil</a:t>
            </a:r>
            <a:r>
              <a:rPr lang="en-US" dirty="0" smtClean="0"/>
              <a:t> only) (Team)</a:t>
            </a:r>
          </a:p>
          <a:p>
            <a:r>
              <a:rPr lang="en-US" dirty="0" smtClean="0"/>
              <a:t>Design, build coupler to CAS’ (Carol)</a:t>
            </a:r>
          </a:p>
          <a:p>
            <a:r>
              <a:rPr lang="en-US" dirty="0" smtClean="0"/>
              <a:t>Design, build coupler to MOBY heads kinematic in rotation and distance (Mark Y)</a:t>
            </a:r>
          </a:p>
          <a:p>
            <a:r>
              <a:rPr lang="en-US" dirty="0" smtClean="0"/>
              <a:t>Get YES to deliver code or command set (Mark B)</a:t>
            </a:r>
          </a:p>
          <a:p>
            <a:r>
              <a:rPr lang="en-US" dirty="0" smtClean="0"/>
              <a:t>Write DAQ for SQM in </a:t>
            </a:r>
            <a:r>
              <a:rPr lang="en-US" dirty="0" err="1" smtClean="0"/>
              <a:t>Labview</a:t>
            </a:r>
            <a:r>
              <a:rPr lang="en-US" dirty="0" smtClean="0"/>
              <a:t> (Tom)</a:t>
            </a:r>
          </a:p>
          <a:p>
            <a:r>
              <a:rPr lang="en-US" dirty="0" smtClean="0"/>
              <a:t>Work with Mike F and Steph to design </a:t>
            </a:r>
            <a:r>
              <a:rPr lang="en-US" dirty="0" err="1" smtClean="0"/>
              <a:t>logsheets</a:t>
            </a:r>
            <a:endParaRPr lang="en-US" dirty="0" smtClean="0"/>
          </a:p>
          <a:p>
            <a:r>
              <a:rPr lang="en-US" dirty="0" smtClean="0"/>
              <a:t>Write analysis in </a:t>
            </a:r>
            <a:r>
              <a:rPr lang="en-US" dirty="0" err="1" smtClean="0"/>
              <a:t>Matlab</a:t>
            </a:r>
            <a:r>
              <a:rPr lang="en-US" dirty="0" smtClean="0"/>
              <a:t> </a:t>
            </a:r>
            <a:r>
              <a:rPr lang="en-US" dirty="0" err="1" smtClean="0"/>
              <a:t>Mldbase</a:t>
            </a:r>
            <a:r>
              <a:rPr lang="en-US" dirty="0" smtClean="0"/>
              <a:t> (Steph) and beta test</a:t>
            </a:r>
          </a:p>
          <a:p>
            <a:endParaRPr lang="en-US" dirty="0"/>
          </a:p>
          <a:p>
            <a:r>
              <a:rPr lang="en-US" dirty="0" smtClean="0"/>
              <a:t>When the CAS and SQM DAQ and </a:t>
            </a:r>
            <a:r>
              <a:rPr lang="en-US" dirty="0" err="1" smtClean="0"/>
              <a:t>Mldbase</a:t>
            </a:r>
            <a:r>
              <a:rPr lang="en-US" dirty="0" smtClean="0"/>
              <a:t> are in place, begin series of final testing. </a:t>
            </a:r>
            <a:endParaRPr lang="en-US" dirty="0"/>
          </a:p>
        </p:txBody>
      </p:sp>
    </p:spTree>
    <p:extLst>
      <p:ext uri="{BB962C8B-B14F-4D97-AF65-F5344CB8AC3E}">
        <p14:creationId xmlns:p14="http://schemas.microsoft.com/office/powerpoint/2010/main" val="19104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318" y="1413163"/>
            <a:ext cx="9711313" cy="369332"/>
          </a:xfrm>
          <a:prstGeom prst="rect">
            <a:avLst/>
          </a:prstGeom>
          <a:noFill/>
        </p:spPr>
        <p:txBody>
          <a:bodyPr wrap="none" rtlCol="0">
            <a:spAutoFit/>
          </a:bodyPr>
          <a:lstStyle/>
          <a:p>
            <a:r>
              <a:rPr lang="en-US" dirty="0"/>
              <a:t>I</a:t>
            </a:r>
            <a:r>
              <a:rPr lang="en-US" dirty="0" smtClean="0"/>
              <a:t>ntroductory slide on the Satellite Quality Monitor (SQM) from Yankee Environmental Systems (YES).</a:t>
            </a:r>
            <a:endParaRPr lang="en-US" dirty="0"/>
          </a:p>
        </p:txBody>
      </p:sp>
    </p:spTree>
    <p:extLst>
      <p:ext uri="{BB962C8B-B14F-4D97-AF65-F5344CB8AC3E}">
        <p14:creationId xmlns:p14="http://schemas.microsoft.com/office/powerpoint/2010/main" val="156270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1452" y="3200209"/>
            <a:ext cx="5296048" cy="3053429"/>
          </a:xfrm>
          <a:prstGeom prst="rect">
            <a:avLst/>
          </a:prstGeom>
        </p:spPr>
      </p:pic>
      <p:pic>
        <p:nvPicPr>
          <p:cNvPr id="3" name="Picture 2"/>
          <p:cNvPicPr>
            <a:picLocks noChangeAspect="1"/>
          </p:cNvPicPr>
          <p:nvPr/>
        </p:nvPicPr>
        <p:blipFill>
          <a:blip r:embed="rId3"/>
          <a:stretch>
            <a:fillRect/>
          </a:stretch>
        </p:blipFill>
        <p:spPr>
          <a:xfrm>
            <a:off x="650411" y="3200209"/>
            <a:ext cx="5177873" cy="2946592"/>
          </a:xfrm>
          <a:prstGeom prst="rect">
            <a:avLst/>
          </a:prstGeom>
        </p:spPr>
      </p:pic>
      <p:sp>
        <p:nvSpPr>
          <p:cNvPr id="4" name="TextBox 3"/>
          <p:cNvSpPr txBox="1"/>
          <p:nvPr/>
        </p:nvSpPr>
        <p:spPr>
          <a:xfrm>
            <a:off x="1028700" y="342900"/>
            <a:ext cx="10401300" cy="2308324"/>
          </a:xfrm>
          <a:prstGeom prst="rect">
            <a:avLst/>
          </a:prstGeom>
          <a:noFill/>
        </p:spPr>
        <p:txBody>
          <a:bodyPr wrap="square" rtlCol="0">
            <a:spAutoFit/>
          </a:bodyPr>
          <a:lstStyle/>
          <a:p>
            <a:r>
              <a:rPr lang="en-US" dirty="0" smtClean="0"/>
              <a:t>We got the CAS for the radiometer based on tests at NIST with Woodward’s CAS. The stability (left panel, all but the two “outlier” results) looked good at the time of the proposal. Recent work done the same way got series 9 and 10 (left panel), so Howard is doing tests with other lamps (right panel) and Steve and John are looking at the CAS sensitivity to things. </a:t>
            </a:r>
          </a:p>
          <a:p>
            <a:endParaRPr lang="en-US" dirty="0"/>
          </a:p>
          <a:p>
            <a:r>
              <a:rPr lang="en-US" dirty="0" smtClean="0"/>
              <a:t>These data, which are repeats on FEL lamps using the CAS cosine collector and fiber bundle, say to me I should set up something similar, or join their “club” and so have a time series on the NET CAS using FELs. The first order of business is to work on the CAS software, we will start in 2 weeks (Tom Larason, Carol</a:t>
            </a:r>
            <a:r>
              <a:rPr lang="en-US" smtClean="0"/>
              <a:t>, Steph).</a:t>
            </a:r>
            <a:endParaRPr lang="en-US" dirty="0"/>
          </a:p>
        </p:txBody>
      </p:sp>
    </p:spTree>
    <p:extLst>
      <p:ext uri="{BB962C8B-B14F-4D97-AF65-F5344CB8AC3E}">
        <p14:creationId xmlns:p14="http://schemas.microsoft.com/office/powerpoint/2010/main" val="426553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704" y="1024700"/>
            <a:ext cx="6053832" cy="1477328"/>
          </a:xfrm>
          <a:prstGeom prst="rect">
            <a:avLst/>
          </a:prstGeom>
          <a:noFill/>
        </p:spPr>
        <p:txBody>
          <a:bodyPr wrap="square" rtlCol="0">
            <a:spAutoFit/>
          </a:bodyPr>
          <a:lstStyle/>
          <a:p>
            <a:r>
              <a:rPr lang="en-US" dirty="0" smtClean="0"/>
              <a:t>The SQM arrived at NIST on </a:t>
            </a:r>
            <a:r>
              <a:rPr lang="en-US" dirty="0" smtClean="0">
                <a:solidFill>
                  <a:srgbClr val="FF0000"/>
                </a:solidFill>
              </a:rPr>
              <a:t>TBD</a:t>
            </a:r>
            <a:r>
              <a:rPr lang="en-US" dirty="0" smtClean="0"/>
              <a:t>; it shipped from U. Miami to NIST immediately after its delivery in Miami. As shown, the front window is removed and the diffuser is in place. O-rings secure these optical parts from movement and protect the lamp chamber from ambient environment.</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893" t="10145" r="4106" b="3044"/>
          <a:stretch/>
        </p:blipFill>
        <p:spPr>
          <a:xfrm>
            <a:off x="6728790" y="159026"/>
            <a:ext cx="3568149" cy="344174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9704" y="3379304"/>
            <a:ext cx="3220278" cy="3220278"/>
          </a:xfrm>
          <a:prstGeom prst="rect">
            <a:avLst/>
          </a:prstGeom>
        </p:spPr>
      </p:pic>
      <p:sp>
        <p:nvSpPr>
          <p:cNvPr id="12" name="TextBox 11"/>
          <p:cNvSpPr txBox="1"/>
          <p:nvPr/>
        </p:nvSpPr>
        <p:spPr>
          <a:xfrm>
            <a:off x="3701874" y="3737260"/>
            <a:ext cx="6053832" cy="2862322"/>
          </a:xfrm>
          <a:prstGeom prst="rect">
            <a:avLst/>
          </a:prstGeom>
          <a:noFill/>
        </p:spPr>
        <p:txBody>
          <a:bodyPr wrap="square" rtlCol="0">
            <a:spAutoFit/>
          </a:bodyPr>
          <a:lstStyle/>
          <a:p>
            <a:r>
              <a:rPr lang="en-US" dirty="0" smtClean="0"/>
              <a:t>SQM with the Device Under Test (DUT) flange and light-tight spacer attached. The central hole is the OD of the DUT to be assessed (e.g. a </a:t>
            </a:r>
            <a:r>
              <a:rPr lang="en-US" dirty="0" err="1" smtClean="0"/>
              <a:t>Satlantic</a:t>
            </a:r>
            <a:r>
              <a:rPr lang="en-US" dirty="0" smtClean="0"/>
              <a:t> OCR). A mounting ring would be attached to the outside cylinder of the OCR, set back from the front a defined distance, and with two holes for the mating pins. Thus the distance to the SQM front plate and the azimuthal angle are invariant for each OCR testes. The black knobs lock the OCR in place. </a:t>
            </a:r>
          </a:p>
          <a:p>
            <a:r>
              <a:rPr lang="en-US" dirty="0" smtClean="0"/>
              <a:t>We will make DUT flanges and light tight spacers for MOBY NET </a:t>
            </a:r>
            <a:r>
              <a:rPr lang="en-US" dirty="0" err="1" smtClean="0"/>
              <a:t>foreoptics</a:t>
            </a:r>
            <a:r>
              <a:rPr lang="en-US" dirty="0"/>
              <a:t> </a:t>
            </a:r>
            <a:r>
              <a:rPr lang="en-US" dirty="0" smtClean="0"/>
              <a:t>and the CAS monitoring radiometer.</a:t>
            </a:r>
            <a:endParaRPr lang="en-US" dirty="0"/>
          </a:p>
        </p:txBody>
      </p:sp>
    </p:spTree>
    <p:extLst>
      <p:ext uri="{BB962C8B-B14F-4D97-AF65-F5344CB8AC3E}">
        <p14:creationId xmlns:p14="http://schemas.microsoft.com/office/powerpoint/2010/main" val="256604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98820" y="1681620"/>
            <a:ext cx="4572000" cy="4572000"/>
          </a:xfrm>
          <a:prstGeom prst="rect">
            <a:avLst/>
          </a:prstGeom>
        </p:spPr>
      </p:pic>
      <p:sp>
        <p:nvSpPr>
          <p:cNvPr id="4" name="TextBox 3"/>
          <p:cNvSpPr txBox="1"/>
          <p:nvPr/>
        </p:nvSpPr>
        <p:spPr>
          <a:xfrm>
            <a:off x="413420" y="2151325"/>
            <a:ext cx="5400971" cy="2862322"/>
          </a:xfrm>
          <a:prstGeom prst="rect">
            <a:avLst/>
          </a:prstGeom>
          <a:noFill/>
        </p:spPr>
        <p:txBody>
          <a:bodyPr wrap="square" rtlCol="0">
            <a:spAutoFit/>
          </a:bodyPr>
          <a:lstStyle/>
          <a:p>
            <a:r>
              <a:rPr lang="en-US" dirty="0" smtClean="0"/>
              <a:t>Side views of SQM with </a:t>
            </a:r>
            <a:r>
              <a:rPr lang="en-US" dirty="0" smtClean="0"/>
              <a:t>the YES </a:t>
            </a:r>
            <a:r>
              <a:rPr lang="en-US" dirty="0" smtClean="0"/>
              <a:t>mounting plate installed. </a:t>
            </a:r>
            <a:r>
              <a:rPr lang="en-US" dirty="0" smtClean="0"/>
              <a:t>The </a:t>
            </a:r>
            <a:r>
              <a:rPr lang="en-US" dirty="0" smtClean="0"/>
              <a:t>is a black spacer </a:t>
            </a:r>
            <a:r>
              <a:rPr lang="en-US" dirty="0" smtClean="0"/>
              <a:t>ring makes the chamber between the front of the mounted DUT and the exit aperture of the SQM light tight.</a:t>
            </a:r>
          </a:p>
          <a:p>
            <a:endParaRPr lang="en-US" dirty="0"/>
          </a:p>
          <a:p>
            <a:r>
              <a:rPr lang="en-US" dirty="0" smtClean="0"/>
              <a:t>These parts were measured by the NIST shops and the dimensions sent to MLML so they can make the adaptors for MOBY NET. NOTE: the CMM machine is down and the dimensions were determined using hand tools. The tolerances were stated as </a:t>
            </a:r>
            <a:r>
              <a:rPr lang="en-US" dirty="0" smtClean="0">
                <a:sym typeface="Symbol" panose="05050102010706020507" pitchFamily="18" charset="2"/>
              </a:rPr>
              <a:t>0.005”</a:t>
            </a:r>
            <a:r>
              <a:rPr lang="en-US" dirty="0" smtClean="0"/>
              <a:t>.</a:t>
            </a:r>
            <a:endParaRPr lang="en-US" dirty="0"/>
          </a:p>
        </p:txBody>
      </p:sp>
    </p:spTree>
    <p:extLst>
      <p:ext uri="{BB962C8B-B14F-4D97-AF65-F5344CB8AC3E}">
        <p14:creationId xmlns:p14="http://schemas.microsoft.com/office/powerpoint/2010/main" val="151815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509154"/>
            <a:ext cx="10642098" cy="646331"/>
          </a:xfrm>
          <a:prstGeom prst="rect">
            <a:avLst/>
          </a:prstGeom>
          <a:noFill/>
        </p:spPr>
        <p:txBody>
          <a:bodyPr wrap="square" rtlCol="0">
            <a:spAutoFit/>
          </a:bodyPr>
          <a:lstStyle/>
          <a:p>
            <a:r>
              <a:rPr lang="en-US" dirty="0" smtClean="0"/>
              <a:t>There are two lamp sets, Set 1 and Set 2. Each set has 8 identical lamps. The two sets differ in lamp current. </a:t>
            </a:r>
            <a:r>
              <a:rPr lang="en-US" dirty="0" smtClean="0">
                <a:solidFill>
                  <a:srgbClr val="FF0000"/>
                </a:solidFill>
              </a:rPr>
              <a:t>TBD look up original lamp specs and make a table.</a:t>
            </a:r>
            <a:endParaRPr lang="en-US"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1500" y="1433944"/>
            <a:ext cx="3138055" cy="3138055"/>
          </a:xfrm>
          <a:prstGeom prst="rect">
            <a:avLst/>
          </a:prstGeom>
        </p:spPr>
      </p:pic>
      <p:sp>
        <p:nvSpPr>
          <p:cNvPr id="4" name="TextBox 3"/>
          <p:cNvSpPr txBox="1"/>
          <p:nvPr/>
        </p:nvSpPr>
        <p:spPr>
          <a:xfrm>
            <a:off x="3839817" y="1610978"/>
            <a:ext cx="7245626" cy="3970318"/>
          </a:xfrm>
          <a:prstGeom prst="rect">
            <a:avLst/>
          </a:prstGeom>
          <a:noFill/>
        </p:spPr>
        <p:txBody>
          <a:bodyPr wrap="square" rtlCol="0">
            <a:spAutoFit/>
          </a:bodyPr>
          <a:lstStyle/>
          <a:p>
            <a:r>
              <a:rPr lang="en-US" dirty="0" smtClean="0"/>
              <a:t>SQM with front window and diffuser plate removed. One lamp set is on, the other is warming up. The three holes in the center of the back plate allow for three silicon photodiodes to measure the flux looking at the back side of the diffuser. The interior walls are bead-blasted aluminum.</a:t>
            </a:r>
          </a:p>
          <a:p>
            <a:endParaRPr lang="en-US" dirty="0"/>
          </a:p>
          <a:p>
            <a:r>
              <a:rPr lang="en-US" dirty="0" smtClean="0"/>
              <a:t>The two lamp sets are operated as</a:t>
            </a:r>
          </a:p>
          <a:p>
            <a:r>
              <a:rPr lang="en-US" dirty="0" smtClean="0"/>
              <a:t>HI = both Sets on</a:t>
            </a:r>
          </a:p>
          <a:p>
            <a:r>
              <a:rPr lang="en-US" dirty="0" smtClean="0"/>
              <a:t>MED = high current Set on, low current Set off</a:t>
            </a:r>
          </a:p>
          <a:p>
            <a:r>
              <a:rPr lang="en-US" dirty="0" smtClean="0"/>
              <a:t>LO = high current Set off, low current Set on</a:t>
            </a:r>
          </a:p>
          <a:p>
            <a:endParaRPr lang="en-US" dirty="0"/>
          </a:p>
          <a:p>
            <a:r>
              <a:rPr lang="en-US" dirty="0" smtClean="0"/>
              <a:t>The three PDs are</a:t>
            </a:r>
          </a:p>
          <a:p>
            <a:r>
              <a:rPr lang="en-US" dirty="0" smtClean="0"/>
              <a:t>filtered (blue)</a:t>
            </a:r>
          </a:p>
          <a:p>
            <a:r>
              <a:rPr lang="en-US" dirty="0" smtClean="0"/>
              <a:t>filtered (red)</a:t>
            </a:r>
          </a:p>
          <a:p>
            <a:r>
              <a:rPr lang="en-US" dirty="0" smtClean="0"/>
              <a:t>unfiltered</a:t>
            </a:r>
          </a:p>
        </p:txBody>
      </p:sp>
    </p:spTree>
    <p:extLst>
      <p:ext uri="{BB962C8B-B14F-4D97-AF65-F5344CB8AC3E}">
        <p14:creationId xmlns:p14="http://schemas.microsoft.com/office/powerpoint/2010/main" val="361799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7870" y="3193773"/>
            <a:ext cx="10605052" cy="1754326"/>
          </a:xfrm>
          <a:prstGeom prst="rect">
            <a:avLst/>
          </a:prstGeom>
          <a:noFill/>
        </p:spPr>
        <p:txBody>
          <a:bodyPr wrap="square" rtlCol="0">
            <a:spAutoFit/>
          </a:bodyPr>
          <a:lstStyle/>
          <a:p>
            <a:r>
              <a:rPr lang="en-US" dirty="0" smtClean="0"/>
              <a:t>As an option, a </a:t>
            </a:r>
            <a:r>
              <a:rPr lang="en-US" dirty="0" err="1" smtClean="0"/>
              <a:t>Labview</a:t>
            </a:r>
            <a:r>
              <a:rPr lang="en-US" dirty="0" smtClean="0"/>
              <a:t> executable called “SQM Manager” will log instrument housekeeping data. As delivered, the software on the CD, indicated for a Win  XP 32 bit operating system, would not install on an obsolete* NIST PC running Win XP Prof </a:t>
            </a:r>
            <a:r>
              <a:rPr lang="en-US" dirty="0" err="1" smtClean="0"/>
              <a:t>Ver</a:t>
            </a:r>
            <a:r>
              <a:rPr lang="en-US" dirty="0" smtClean="0"/>
              <a:t> 2002 SP3. It had a missing or incompatible piece of software – the message was “An installable Virtual Device Driver failed DLL initialization, choose Close or Ignore”. Selecting Ignore installed SQM Manager but it would not talk to the device. This was June.  During the time it took to make progress on this issue, I decided to take some test data with a NIST CAS, the UV CAS (200nm to 870nm).</a:t>
            </a:r>
            <a:endParaRPr lang="en-US" dirty="0"/>
          </a:p>
        </p:txBody>
      </p:sp>
      <p:sp>
        <p:nvSpPr>
          <p:cNvPr id="7" name="TextBox 6"/>
          <p:cNvSpPr txBox="1"/>
          <p:nvPr/>
        </p:nvSpPr>
        <p:spPr>
          <a:xfrm>
            <a:off x="450424" y="818454"/>
            <a:ext cx="7245626" cy="1477328"/>
          </a:xfrm>
          <a:prstGeom prst="rect">
            <a:avLst/>
          </a:prstGeom>
          <a:noFill/>
        </p:spPr>
        <p:txBody>
          <a:bodyPr wrap="square" rtlCol="0">
            <a:spAutoFit/>
          </a:bodyPr>
          <a:lstStyle/>
          <a:p>
            <a:r>
              <a:rPr lang="en-US" dirty="0" smtClean="0"/>
              <a:t>The SQM runs stand alone, the operator manually switches between states. Note “off” is not off, fans are still running. I’m using a power strip as the final on/off switch. This means careful and accurate Log Sheets will be required. YES replaced the external control system in the NIST design with an embedded processor – an 6812 microprocessor running FORTH.</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923594" y="518472"/>
            <a:ext cx="2113721" cy="2113721"/>
          </a:xfrm>
          <a:prstGeom prst="rect">
            <a:avLst/>
          </a:prstGeom>
        </p:spPr>
      </p:pic>
      <p:sp>
        <p:nvSpPr>
          <p:cNvPr id="9" name="TextBox 8"/>
          <p:cNvSpPr txBox="1"/>
          <p:nvPr/>
        </p:nvSpPr>
        <p:spPr>
          <a:xfrm>
            <a:off x="347870" y="5934670"/>
            <a:ext cx="11380303" cy="646331"/>
          </a:xfrm>
          <a:prstGeom prst="rect">
            <a:avLst/>
          </a:prstGeom>
          <a:noFill/>
        </p:spPr>
        <p:txBody>
          <a:bodyPr wrap="square" rtlCol="0">
            <a:spAutoFit/>
          </a:bodyPr>
          <a:lstStyle/>
          <a:p>
            <a:r>
              <a:rPr lang="en-US" dirty="0" smtClean="0"/>
              <a:t>*Obsolete because NIST mandates they cannot be connected to the Internet; we have replaced all computers with Win 7 operating systems. I have one old XP machine for testing, but it cannot be updated. Repairs will be difficult to procure.</a:t>
            </a:r>
            <a:endParaRPr lang="en-US" dirty="0"/>
          </a:p>
        </p:txBody>
      </p:sp>
    </p:spTree>
    <p:extLst>
      <p:ext uri="{BB962C8B-B14F-4D97-AF65-F5344CB8AC3E}">
        <p14:creationId xmlns:p14="http://schemas.microsoft.com/office/powerpoint/2010/main" val="320077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981" y="496956"/>
            <a:ext cx="10923105" cy="2862322"/>
          </a:xfrm>
          <a:prstGeom prst="rect">
            <a:avLst/>
          </a:prstGeom>
          <a:noFill/>
        </p:spPr>
        <p:txBody>
          <a:bodyPr wrap="square" rtlCol="0">
            <a:spAutoFit/>
          </a:bodyPr>
          <a:lstStyle/>
          <a:p>
            <a:r>
              <a:rPr lang="en-US" dirty="0" smtClean="0"/>
              <a:t>On July 7 the SQM was run manually, without SQM Manager, to assess the three levels. I also measured a Hg </a:t>
            </a:r>
            <a:r>
              <a:rPr lang="en-US" dirty="0" err="1" smtClean="0"/>
              <a:t>penlamp</a:t>
            </a:r>
            <a:r>
              <a:rPr lang="en-US" dirty="0" smtClean="0"/>
              <a:t> to be sure the UV CAS indeed measured UV. For these CAS tests, I’m using NIST custom software most recently modified by John Woodward. This is not the final version of the MOBY NET CAS software; more work needs to be done.</a:t>
            </a:r>
          </a:p>
          <a:p>
            <a:r>
              <a:rPr lang="en-US" dirty="0" smtClean="0"/>
              <a:t>On July 8 and 14, I measured the output with the window and diffuser, just the diffuser, just the window, and bare lamps to assess the UV transmittance of the front diffuser and window. The diffuser is plastic and the window is glass. As a test of what a quartz diffuser would look like, I placed a 1” diameter ground quartz sample in front of the CAS input fiber.</a:t>
            </a:r>
          </a:p>
          <a:p>
            <a:r>
              <a:rPr lang="en-US" dirty="0" smtClean="0"/>
              <a:t>All results were normalized to 450.4nm. The bottom line is to get to 350nm, we need to replace the plastic diffuser and the glass window with fused silica (quartz).</a:t>
            </a:r>
            <a:endParaRPr lang="en-US" dirty="0"/>
          </a:p>
        </p:txBody>
      </p:sp>
      <p:sp>
        <p:nvSpPr>
          <p:cNvPr id="3" name="TextBox 2"/>
          <p:cNvSpPr txBox="1"/>
          <p:nvPr/>
        </p:nvSpPr>
        <p:spPr>
          <a:xfrm>
            <a:off x="1848678" y="4114800"/>
            <a:ext cx="1580322" cy="369332"/>
          </a:xfrm>
          <a:prstGeom prst="rect">
            <a:avLst/>
          </a:prstGeom>
          <a:noFill/>
        </p:spPr>
        <p:txBody>
          <a:bodyPr wrap="square" rtlCol="0">
            <a:spAutoFit/>
          </a:bodyPr>
          <a:lstStyle/>
          <a:p>
            <a:r>
              <a:rPr lang="en-US" dirty="0" smtClean="0"/>
              <a:t>Origin graph.</a:t>
            </a:r>
            <a:endParaRPr lang="en-US" dirty="0"/>
          </a:p>
        </p:txBody>
      </p:sp>
    </p:spTree>
    <p:extLst>
      <p:ext uri="{BB962C8B-B14F-4D97-AF65-F5344CB8AC3E}">
        <p14:creationId xmlns:p14="http://schemas.microsoft.com/office/powerpoint/2010/main" val="93456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678" y="616226"/>
            <a:ext cx="10654748" cy="3970318"/>
          </a:xfrm>
          <a:prstGeom prst="rect">
            <a:avLst/>
          </a:prstGeom>
          <a:noFill/>
        </p:spPr>
        <p:txBody>
          <a:bodyPr wrap="square" rtlCol="0">
            <a:spAutoFit/>
          </a:bodyPr>
          <a:lstStyle/>
          <a:p>
            <a:r>
              <a:rPr lang="en-US" dirty="0" smtClean="0"/>
              <a:t>I took the window and diffuser to the NIST shops and had them measured. The same caution applies – the CMM machine is down so Wendell used calipers.</a:t>
            </a:r>
          </a:p>
          <a:p>
            <a:endParaRPr lang="en-US" dirty="0"/>
          </a:p>
          <a:p>
            <a:r>
              <a:rPr lang="en-US" dirty="0" smtClean="0"/>
              <a:t>Diffuser: 9.375” +/- 0.005” diameter, 0.114” (actual) thick</a:t>
            </a:r>
          </a:p>
          <a:p>
            <a:r>
              <a:rPr lang="en-US" dirty="0" smtClean="0"/>
              <a:t>Window: 9.914”+/- 0.005” diameter, 0.370” (best vendor effort) thick.</a:t>
            </a:r>
          </a:p>
          <a:p>
            <a:endParaRPr lang="en-US" dirty="0"/>
          </a:p>
          <a:p>
            <a:r>
              <a:rPr lang="en-US" dirty="0" smtClean="0"/>
              <a:t>The NIST Optics Shop (Aaron Kirchhoff) recommended GM Associates, Oakland, CA, as a supplier of custom fused silica in these sizes. GM Associates recommended GE124, which has &gt;90% transmittance at 10mm thickness from 300nm to 2500nm. Two windows ($300 each) and six diffuser blanks ($200 each) were ordered. The windows will have a commercial grade polish. The GM procedure for roughening is to provide a 32 </a:t>
            </a:r>
            <a:r>
              <a:rPr lang="en-US" dirty="0" err="1" smtClean="0"/>
              <a:t>microinch</a:t>
            </a:r>
            <a:r>
              <a:rPr lang="en-US" dirty="0" smtClean="0"/>
              <a:t> roughness. We evaluated a sample, which was partially transparent, and decided we could do better (see next slide). So the diffuser parts were also specified to have the commercial grade polish, and we will finish them in the NIST Optical shops; the six parts allow for testing, and the commercial grade polish allows us to assess the roughening procedure carefully.</a:t>
            </a:r>
          </a:p>
        </p:txBody>
      </p:sp>
      <p:pic>
        <p:nvPicPr>
          <p:cNvPr id="3" name="Picture 2"/>
          <p:cNvPicPr>
            <a:picLocks noChangeAspect="1"/>
          </p:cNvPicPr>
          <p:nvPr/>
        </p:nvPicPr>
        <p:blipFill rotWithShape="1">
          <a:blip r:embed="rId2"/>
          <a:srcRect l="8707" t="54944" r="7980" b="5966"/>
          <a:stretch/>
        </p:blipFill>
        <p:spPr>
          <a:xfrm>
            <a:off x="5588044" y="4489238"/>
            <a:ext cx="5886682" cy="2133601"/>
          </a:xfrm>
          <a:prstGeom prst="rect">
            <a:avLst/>
          </a:prstGeom>
        </p:spPr>
      </p:pic>
      <p:sp>
        <p:nvSpPr>
          <p:cNvPr id="4" name="TextBox 3"/>
          <p:cNvSpPr txBox="1"/>
          <p:nvPr/>
        </p:nvSpPr>
        <p:spPr>
          <a:xfrm>
            <a:off x="139700" y="4817375"/>
            <a:ext cx="5334044" cy="1477328"/>
          </a:xfrm>
          <a:prstGeom prst="rect">
            <a:avLst/>
          </a:prstGeom>
          <a:noFill/>
        </p:spPr>
        <p:txBody>
          <a:bodyPr wrap="square" rtlCol="0">
            <a:spAutoFit/>
          </a:bodyPr>
          <a:lstStyle/>
          <a:p>
            <a:pPr algn="r"/>
            <a:endParaRPr lang="en-US" dirty="0"/>
          </a:p>
          <a:p>
            <a:pPr algn="r"/>
            <a:r>
              <a:rPr lang="en-US" dirty="0" smtClean="0"/>
              <a:t>The quartz parts should arrive by Aug 31. I estimate another couple of weeks for the grinding, so we’d be operational for UV transmission mid-September.</a:t>
            </a:r>
          </a:p>
          <a:p>
            <a:pPr algn="r"/>
            <a:endParaRPr lang="en-US" dirty="0" smtClean="0"/>
          </a:p>
        </p:txBody>
      </p:sp>
    </p:spTree>
    <p:extLst>
      <p:ext uri="{BB962C8B-B14F-4D97-AF65-F5344CB8AC3E}">
        <p14:creationId xmlns:p14="http://schemas.microsoft.com/office/powerpoint/2010/main" val="25465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2" y="393093"/>
            <a:ext cx="11161148" cy="646331"/>
          </a:xfrm>
          <a:prstGeom prst="rect">
            <a:avLst/>
          </a:prstGeom>
          <a:noFill/>
        </p:spPr>
        <p:txBody>
          <a:bodyPr wrap="square" rtlCol="0">
            <a:spAutoFit/>
          </a:bodyPr>
          <a:lstStyle/>
          <a:p>
            <a:r>
              <a:rPr lang="en-US" dirty="0" smtClean="0"/>
              <a:t>Here is what happens when you put different transmitting diffusers in the beam path of a low power </a:t>
            </a:r>
            <a:r>
              <a:rPr lang="en-US" dirty="0" err="1" smtClean="0"/>
              <a:t>HeNe</a:t>
            </a:r>
            <a:r>
              <a:rPr lang="en-US" dirty="0" smtClean="0"/>
              <a:t> laser – the spot from the main beam should not be apparent: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533" y="1778346"/>
            <a:ext cx="3657600" cy="3657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12453" y="1778346"/>
            <a:ext cx="3657600" cy="3657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73" y="1778346"/>
            <a:ext cx="3657600" cy="3657600"/>
          </a:xfrm>
          <a:prstGeom prst="rect">
            <a:avLst/>
          </a:prstGeom>
        </p:spPr>
      </p:pic>
      <p:sp>
        <p:nvSpPr>
          <p:cNvPr id="6" name="TextBox 5"/>
          <p:cNvSpPr txBox="1"/>
          <p:nvPr/>
        </p:nvSpPr>
        <p:spPr>
          <a:xfrm>
            <a:off x="908690" y="1341840"/>
            <a:ext cx="2426967" cy="369332"/>
          </a:xfrm>
          <a:prstGeom prst="rect">
            <a:avLst/>
          </a:prstGeom>
          <a:noFill/>
        </p:spPr>
        <p:txBody>
          <a:bodyPr wrap="square" rtlCol="0">
            <a:spAutoFit/>
          </a:bodyPr>
          <a:lstStyle/>
          <a:p>
            <a:pPr algn="ctr"/>
            <a:r>
              <a:rPr lang="en-US" dirty="0" smtClean="0"/>
              <a:t>Existing plastic diffuser</a:t>
            </a:r>
            <a:endParaRPr lang="en-US" dirty="0"/>
          </a:p>
        </p:txBody>
      </p:sp>
      <p:sp>
        <p:nvSpPr>
          <p:cNvPr id="7" name="TextBox 6"/>
          <p:cNvSpPr txBox="1"/>
          <p:nvPr/>
        </p:nvSpPr>
        <p:spPr>
          <a:xfrm>
            <a:off x="4827770" y="1341840"/>
            <a:ext cx="2426967" cy="369332"/>
          </a:xfrm>
          <a:prstGeom prst="rect">
            <a:avLst/>
          </a:prstGeom>
          <a:noFill/>
        </p:spPr>
        <p:txBody>
          <a:bodyPr wrap="square" rtlCol="0">
            <a:spAutoFit/>
          </a:bodyPr>
          <a:lstStyle/>
          <a:p>
            <a:pPr algn="ctr"/>
            <a:r>
              <a:rPr lang="en-US" dirty="0" smtClean="0"/>
              <a:t>Ground quartz diffuser</a:t>
            </a:r>
            <a:endParaRPr lang="en-US" dirty="0"/>
          </a:p>
        </p:txBody>
      </p:sp>
      <p:sp>
        <p:nvSpPr>
          <p:cNvPr id="8" name="TextBox 7"/>
          <p:cNvSpPr txBox="1"/>
          <p:nvPr/>
        </p:nvSpPr>
        <p:spPr>
          <a:xfrm>
            <a:off x="8746850" y="1341840"/>
            <a:ext cx="2426967" cy="369332"/>
          </a:xfrm>
          <a:prstGeom prst="rect">
            <a:avLst/>
          </a:prstGeom>
          <a:noFill/>
        </p:spPr>
        <p:txBody>
          <a:bodyPr wrap="square" rtlCol="0">
            <a:spAutoFit/>
          </a:bodyPr>
          <a:lstStyle/>
          <a:p>
            <a:pPr algn="ctr"/>
            <a:r>
              <a:rPr lang="en-US" dirty="0" smtClean="0"/>
              <a:t>Sample from GM Assoc.</a:t>
            </a:r>
            <a:endParaRPr lang="en-US" dirty="0"/>
          </a:p>
        </p:txBody>
      </p:sp>
    </p:spTree>
    <p:extLst>
      <p:ext uri="{BB962C8B-B14F-4D97-AF65-F5344CB8AC3E}">
        <p14:creationId xmlns:p14="http://schemas.microsoft.com/office/powerpoint/2010/main" val="3337078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5682</TotalTime>
  <Words>2855</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SQM &amp; CAS Status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SQM 27 July 2015 Test</dc:title>
  <dc:creator>Johnson, B. Carol</dc:creator>
  <cp:lastModifiedBy>Johnson, B. Carol</cp:lastModifiedBy>
  <cp:revision>70</cp:revision>
  <dcterms:created xsi:type="dcterms:W3CDTF">2015-07-31T18:06:13Z</dcterms:created>
  <dcterms:modified xsi:type="dcterms:W3CDTF">2015-08-04T16:49:02Z</dcterms:modified>
</cp:coreProperties>
</file>